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charts/colors1.xml" ContentType="application/vnd.ms-office.chartcolorstyle+xml"/>
  <Override PartName="/ppt/charts/style1.xml" ContentType="application/vnd.ms-office.chartstyle+xml"/>
  <Override PartName="/ppt/charts/chart1.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300" r:id="rId4"/>
    <p:sldId id="301" r:id="rId5"/>
    <p:sldId id="302" r:id="rId6"/>
    <p:sldId id="303" r:id="rId7"/>
    <p:sldId id="304" r:id="rId8"/>
    <p:sldId id="305" r:id="rId9"/>
    <p:sldId id="306" r:id="rId10"/>
    <p:sldId id="307" r:id="rId11"/>
    <p:sldId id="309" r:id="rId12"/>
    <p:sldId id="310" r:id="rId13"/>
    <p:sldId id="311" r:id="rId14"/>
    <p:sldId id="312" r:id="rId15"/>
    <p:sldId id="279" r:id="rId16"/>
    <p:sldId id="298" r:id="rId17"/>
    <p:sldId id="313" r:id="rId18"/>
    <p:sldId id="28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64" autoAdjust="0"/>
    <p:restoredTop sz="94660"/>
  </p:normalViewPr>
  <p:slideViewPr>
    <p:cSldViewPr snapToGrid="0">
      <p:cViewPr varScale="1">
        <p:scale>
          <a:sx n="86" d="100"/>
          <a:sy n="86" d="100"/>
        </p:scale>
        <p:origin x="27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City of Platteville Assessed Tax Rate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Sheet1!$B$3</c:f>
              <c:strCache>
                <c:ptCount val="1"/>
                <c:pt idx="0">
                  <c:v>Assessed Tax Rate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Sheet1!$C$2:$AA$2</c:f>
              <c:numCache>
                <c:formatCode>General</c:formatCode>
                <c:ptCount val="25"/>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pt idx="20">
                  <c:v>2018</c:v>
                </c:pt>
                <c:pt idx="21">
                  <c:v>2019</c:v>
                </c:pt>
                <c:pt idx="22">
                  <c:v>2020</c:v>
                </c:pt>
                <c:pt idx="23">
                  <c:v>2021</c:v>
                </c:pt>
                <c:pt idx="24">
                  <c:v>2022</c:v>
                </c:pt>
              </c:numCache>
            </c:numRef>
          </c:cat>
          <c:val>
            <c:numRef>
              <c:f>Sheet1!$C$3:$AA$3</c:f>
              <c:numCache>
                <c:formatCode>_("$"* #,##0.00_);_("$"* \(#,##0.00\);_("$"* "-"??_);_(@_)</c:formatCode>
                <c:ptCount val="25"/>
                <c:pt idx="0">
                  <c:v>9.1199999999999992</c:v>
                </c:pt>
                <c:pt idx="1">
                  <c:v>9.56</c:v>
                </c:pt>
                <c:pt idx="2">
                  <c:v>10.3</c:v>
                </c:pt>
                <c:pt idx="3">
                  <c:v>10.35</c:v>
                </c:pt>
                <c:pt idx="4">
                  <c:v>11.88</c:v>
                </c:pt>
                <c:pt idx="5">
                  <c:v>12.69</c:v>
                </c:pt>
                <c:pt idx="6">
                  <c:v>13.2</c:v>
                </c:pt>
                <c:pt idx="7">
                  <c:v>9.61</c:v>
                </c:pt>
                <c:pt idx="8">
                  <c:v>9.61</c:v>
                </c:pt>
                <c:pt idx="9">
                  <c:v>9.74</c:v>
                </c:pt>
                <c:pt idx="10">
                  <c:v>9.6999999999999993</c:v>
                </c:pt>
                <c:pt idx="11">
                  <c:v>9.59</c:v>
                </c:pt>
                <c:pt idx="12">
                  <c:v>7.19</c:v>
                </c:pt>
                <c:pt idx="13">
                  <c:v>7.22</c:v>
                </c:pt>
                <c:pt idx="14">
                  <c:v>7.22</c:v>
                </c:pt>
                <c:pt idx="15">
                  <c:v>7.27</c:v>
                </c:pt>
                <c:pt idx="16">
                  <c:v>7.39</c:v>
                </c:pt>
                <c:pt idx="17">
                  <c:v>7.61</c:v>
                </c:pt>
                <c:pt idx="18">
                  <c:v>7.68</c:v>
                </c:pt>
                <c:pt idx="19">
                  <c:v>7.96</c:v>
                </c:pt>
                <c:pt idx="20">
                  <c:v>8.1300000000000008</c:v>
                </c:pt>
                <c:pt idx="21">
                  <c:v>7.73</c:v>
                </c:pt>
                <c:pt idx="22">
                  <c:v>7.88</c:v>
                </c:pt>
                <c:pt idx="23">
                  <c:v>8.0180000000000007</c:v>
                </c:pt>
                <c:pt idx="24">
                  <c:v>8.27</c:v>
                </c:pt>
              </c:numCache>
            </c:numRef>
          </c:val>
          <c:extLst>
            <c:ext xmlns:c16="http://schemas.microsoft.com/office/drawing/2014/chart" uri="{C3380CC4-5D6E-409C-BE32-E72D297353CC}">
              <c16:uniqueId val="{00000000-164F-48CB-9656-0363A0F0F891}"/>
            </c:ext>
          </c:extLst>
        </c:ser>
        <c:dLbls>
          <c:showLegendKey val="0"/>
          <c:showVal val="0"/>
          <c:showCatName val="0"/>
          <c:showSerName val="0"/>
          <c:showPercent val="0"/>
          <c:showBubbleSize val="0"/>
        </c:dLbls>
        <c:gapWidth val="150"/>
        <c:axId val="1014476351"/>
        <c:axId val="1014477599"/>
      </c:barChart>
      <c:catAx>
        <c:axId val="101447635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14477599"/>
        <c:crosses val="autoZero"/>
        <c:auto val="1"/>
        <c:lblAlgn val="ctr"/>
        <c:lblOffset val="100"/>
        <c:noMultiLvlLbl val="0"/>
      </c:catAx>
      <c:valAx>
        <c:axId val="1014477599"/>
        <c:scaling>
          <c:orientation val="minMax"/>
        </c:scaling>
        <c:delete val="0"/>
        <c:axPos val="b"/>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1447635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EDAF97B-263D-4388-9953-0770EBF5467C}" type="datetimeFigureOut">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314772292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DAF97B-263D-4388-9953-0770EBF5467C}"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2356219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DAF97B-263D-4388-9953-0770EBF5467C}"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1817462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DAF97B-263D-4388-9953-0770EBF5467C}" type="datetimeFigureOut">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18380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EDAF97B-263D-4388-9953-0770EBF5467C}" type="datetimeFigureOut">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38718500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EDAF97B-263D-4388-9953-0770EBF5467C}" type="datetimeFigureOut">
              <a:rPr lang="en-US" smtClean="0"/>
              <a:t>4/21/2022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363326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EDAF97B-263D-4388-9953-0770EBF5467C}" type="datetimeFigureOut">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798960-EE56-49A0-ADD9-3CE061F297C2}"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49096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DAF97B-263D-4388-9953-0770EBF5467C}" type="datetimeFigureOut">
              <a:rPr lang="en-US" smtClean="0"/>
              <a:t>4/21/2022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113781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AF97B-263D-4388-9953-0770EBF5467C}" type="datetimeFigureOut">
              <a:rPr lang="en-US" smtClean="0"/>
              <a:t>4/21/2022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2806001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1EDAF97B-263D-4388-9953-0770EBF5467C}" type="datetimeFigureOut">
              <a:rPr lang="en-US" smtClean="0"/>
              <a:t>4/21/2022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2216688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EDAF97B-263D-4388-9953-0770EBF5467C}" type="datetimeFigureOut">
              <a:rPr lang="en-US" smtClean="0"/>
              <a:t>4/21/2022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D1798960-EE56-49A0-ADD9-3CE061F297C2}" type="slidenum">
              <a:rPr lang="en-US" smtClean="0"/>
              <a:t>‹#›</a:t>
            </a:fld>
            <a:endParaRPr lang="en-US"/>
          </a:p>
        </p:txBody>
      </p:sp>
    </p:spTree>
    <p:extLst>
      <p:ext uri="{BB962C8B-B14F-4D97-AF65-F5344CB8AC3E}">
        <p14:creationId xmlns:p14="http://schemas.microsoft.com/office/powerpoint/2010/main" val="426790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EDAF97B-263D-4388-9953-0770EBF5467C}" type="datetimeFigureOut">
              <a:rPr lang="en-US" smtClean="0"/>
              <a:t>4/21/2022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1798960-EE56-49A0-ADD9-3CE061F297C2}" type="slidenum">
              <a:rPr lang="en-US" smtClean="0"/>
              <a:t>‹#›</a:t>
            </a:fld>
            <a:endParaRPr lang="en-US"/>
          </a:p>
        </p:txBody>
      </p:sp>
    </p:spTree>
    <p:extLst>
      <p:ext uri="{BB962C8B-B14F-4D97-AF65-F5344CB8AC3E}">
        <p14:creationId xmlns:p14="http://schemas.microsoft.com/office/powerpoint/2010/main" val="3880660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pp@accurateassesso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4EB8D8-DFD9-4598-BEE1-1E94ED1CD767}"/>
              </a:ext>
            </a:extLst>
          </p:cNvPr>
          <p:cNvSpPr>
            <a:spLocks noGrp="1"/>
          </p:cNvSpPr>
          <p:nvPr>
            <p:ph type="subTitle" idx="1"/>
          </p:nvPr>
        </p:nvSpPr>
        <p:spPr/>
        <p:txBody>
          <a:bodyPr>
            <a:normAutofit lnSpcReduction="10000"/>
          </a:bodyPr>
          <a:lstStyle/>
          <a:p>
            <a:r>
              <a:rPr lang="en-US" dirty="0"/>
              <a:t>Making Sense of Assessments</a:t>
            </a:r>
          </a:p>
          <a:p>
            <a:r>
              <a:rPr lang="en-US" dirty="0"/>
              <a:t>PRESENTATION TO COMMON COUNCIL</a:t>
            </a:r>
          </a:p>
          <a:p>
            <a:r>
              <a:rPr lang="en-US" dirty="0"/>
              <a:t>APRIL 26, 2022</a:t>
            </a:r>
          </a:p>
        </p:txBody>
      </p:sp>
      <p:pic>
        <p:nvPicPr>
          <p:cNvPr id="1026" name="Picture 2">
            <a:extLst>
              <a:ext uri="{FF2B5EF4-FFF2-40B4-BE49-F238E27FC236}">
                <a16:creationId xmlns:a16="http://schemas.microsoft.com/office/drawing/2014/main" id="{5B9D2996-6605-484E-B140-40B0A66358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040" y="1140643"/>
            <a:ext cx="9725053" cy="28666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351221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AEE9-E360-4F4A-BCF3-2BC88E9CF3F3}"/>
              </a:ext>
            </a:extLst>
          </p:cNvPr>
          <p:cNvSpPr>
            <a:spLocks noGrp="1"/>
          </p:cNvSpPr>
          <p:nvPr>
            <p:ph type="title"/>
          </p:nvPr>
        </p:nvSpPr>
        <p:spPr/>
        <p:txBody>
          <a:bodyPr/>
          <a:lstStyle/>
          <a:p>
            <a:r>
              <a:rPr lang="en-US" dirty="0"/>
              <a:t>Wisconsin taxpayer alliance-SMALLVILLE, WI ASSESSMENT EXAMPLE</a:t>
            </a:r>
          </a:p>
        </p:txBody>
      </p:sp>
      <p:sp>
        <p:nvSpPr>
          <p:cNvPr id="3" name="Content Placeholder 2">
            <a:extLst>
              <a:ext uri="{FF2B5EF4-FFF2-40B4-BE49-F238E27FC236}">
                <a16:creationId xmlns:a16="http://schemas.microsoft.com/office/drawing/2014/main" id="{E2BD3154-E3DE-4C04-AFF4-462A8C889A0B}"/>
              </a:ext>
            </a:extLst>
          </p:cNvPr>
          <p:cNvSpPr>
            <a:spLocks noGrp="1"/>
          </p:cNvSpPr>
          <p:nvPr>
            <p:ph idx="1"/>
          </p:nvPr>
        </p:nvSpPr>
        <p:spPr/>
        <p:txBody>
          <a:bodyPr>
            <a:normAutofit fontScale="25000" lnSpcReduction="20000"/>
          </a:bodyPr>
          <a:lstStyle/>
          <a:p>
            <a:r>
              <a:rPr lang="en-US" sz="7200" b="0" i="0" dirty="0">
                <a:solidFill>
                  <a:schemeClr val="tx1"/>
                </a:solidFill>
                <a:effectLst/>
                <a:latin typeface="Arial" panose="020B0604020202020204" pitchFamily="34" charset="0"/>
              </a:rPr>
              <a:t>To illustrate: Owner A had a home assessed at $50,000. </a:t>
            </a:r>
          </a:p>
          <a:p>
            <a:endParaRPr lang="en-US" sz="7200" b="0" i="0" dirty="0">
              <a:solidFill>
                <a:schemeClr val="tx1"/>
              </a:solidFill>
              <a:effectLst/>
              <a:latin typeface="Arial" panose="020B0604020202020204" pitchFamily="34" charset="0"/>
            </a:endParaRPr>
          </a:p>
          <a:p>
            <a:r>
              <a:rPr lang="en-US" sz="7200" b="0" i="0" dirty="0">
                <a:solidFill>
                  <a:schemeClr val="tx1"/>
                </a:solidFill>
                <a:effectLst/>
                <a:latin typeface="Arial" panose="020B0604020202020204" pitchFamily="34" charset="0"/>
              </a:rPr>
              <a:t>It accounted for 25% of Smallville’s total assessed value of $200,000. </a:t>
            </a:r>
          </a:p>
          <a:p>
            <a:endParaRPr lang="en-US" sz="7200" b="0" i="0" dirty="0">
              <a:solidFill>
                <a:schemeClr val="tx1"/>
              </a:solidFill>
              <a:effectLst/>
              <a:latin typeface="Arial" panose="020B0604020202020204" pitchFamily="34" charset="0"/>
            </a:endParaRPr>
          </a:p>
          <a:p>
            <a:r>
              <a:rPr lang="en-US" sz="7200" dirty="0">
                <a:solidFill>
                  <a:schemeClr val="tx1"/>
                </a:solidFill>
                <a:latin typeface="Arial" panose="020B0604020202020204" pitchFamily="34" charset="0"/>
              </a:rPr>
              <a:t>T</a:t>
            </a:r>
            <a:r>
              <a:rPr lang="en-US" sz="7200" b="0" i="0" dirty="0">
                <a:solidFill>
                  <a:schemeClr val="tx1"/>
                </a:solidFill>
                <a:effectLst/>
                <a:latin typeface="Arial" panose="020B0604020202020204" pitchFamily="34" charset="0"/>
              </a:rPr>
              <a:t>he total property tax levy was $8,000. </a:t>
            </a:r>
          </a:p>
          <a:p>
            <a:endParaRPr lang="en-US" sz="7200" b="0" i="0" dirty="0">
              <a:solidFill>
                <a:schemeClr val="tx1"/>
              </a:solidFill>
              <a:effectLst/>
              <a:latin typeface="Arial" panose="020B0604020202020204" pitchFamily="34" charset="0"/>
            </a:endParaRPr>
          </a:p>
          <a:p>
            <a:r>
              <a:rPr lang="en-US" sz="7200" b="0" i="0" dirty="0">
                <a:solidFill>
                  <a:schemeClr val="tx1"/>
                </a:solidFill>
                <a:effectLst/>
                <a:latin typeface="Arial" panose="020B0604020202020204" pitchFamily="34" charset="0"/>
              </a:rPr>
              <a:t>Owner A share was 25%. or $2,000. </a:t>
            </a:r>
          </a:p>
          <a:p>
            <a:endParaRPr lang="en-US" sz="7200" b="0" i="0" dirty="0">
              <a:solidFill>
                <a:schemeClr val="tx1"/>
              </a:solidFill>
              <a:effectLst/>
              <a:latin typeface="Arial" panose="020B0604020202020204" pitchFamily="34" charset="0"/>
            </a:endParaRPr>
          </a:p>
          <a:p>
            <a:r>
              <a:rPr lang="en-US" sz="7200" b="0" i="0" dirty="0">
                <a:solidFill>
                  <a:schemeClr val="tx1"/>
                </a:solidFill>
                <a:effectLst/>
                <a:latin typeface="Arial" panose="020B0604020202020204" pitchFamily="34" charset="0"/>
              </a:rPr>
              <a:t>In the conventional but often confusing jargon of municipal finance, the assessed value times the tax, or mill rate, of $40 per $1,000 of assessed value ($8,000/$200,000) yields the taxes due: $50(000) x $40 = $2,000.</a:t>
            </a:r>
            <a:br>
              <a:rPr lang="en-US" sz="7200" dirty="0">
                <a:solidFill>
                  <a:schemeClr val="tx1"/>
                </a:solidFill>
                <a:latin typeface="Arial" panose="020B0604020202020204" pitchFamily="34" charset="0"/>
                <a:cs typeface="Arial" panose="020B0604020202020204" pitchFamily="34" charset="0"/>
              </a:rPr>
            </a:br>
            <a:br>
              <a:rPr lang="en-US" sz="2600" dirty="0">
                <a:solidFill>
                  <a:schemeClr val="tx1"/>
                </a:solidFill>
                <a:latin typeface="Arial" panose="020B0604020202020204" pitchFamily="34" charset="0"/>
                <a:cs typeface="Arial" panose="020B0604020202020204" pitchFamily="34" charset="0"/>
              </a:rPr>
            </a:br>
            <a:endParaRPr lang="en-US" sz="33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7714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AEE9-E360-4F4A-BCF3-2BC88E9CF3F3}"/>
              </a:ext>
            </a:extLst>
          </p:cNvPr>
          <p:cNvSpPr>
            <a:spLocks noGrp="1"/>
          </p:cNvSpPr>
          <p:nvPr>
            <p:ph type="title"/>
          </p:nvPr>
        </p:nvSpPr>
        <p:spPr/>
        <p:txBody>
          <a:bodyPr/>
          <a:lstStyle/>
          <a:p>
            <a:r>
              <a:rPr lang="en-US" dirty="0"/>
              <a:t>Wisconsin taxpayer alliance-SMALLVILLE, WI Assessment Jump</a:t>
            </a:r>
          </a:p>
        </p:txBody>
      </p:sp>
      <p:sp>
        <p:nvSpPr>
          <p:cNvPr id="3" name="Content Placeholder 2">
            <a:extLst>
              <a:ext uri="{FF2B5EF4-FFF2-40B4-BE49-F238E27FC236}">
                <a16:creationId xmlns:a16="http://schemas.microsoft.com/office/drawing/2014/main" id="{E2BD3154-E3DE-4C04-AFF4-462A8C889A0B}"/>
              </a:ext>
            </a:extLst>
          </p:cNvPr>
          <p:cNvSpPr>
            <a:spLocks noGrp="1"/>
          </p:cNvSpPr>
          <p:nvPr>
            <p:ph idx="1"/>
          </p:nvPr>
        </p:nvSpPr>
        <p:spPr/>
        <p:txBody>
          <a:bodyPr>
            <a:normAutofit fontScale="25000" lnSpcReduction="20000"/>
          </a:bodyPr>
          <a:lstStyle/>
          <a:p>
            <a:r>
              <a:rPr lang="en-US" sz="7200" b="0" i="0" dirty="0">
                <a:solidFill>
                  <a:schemeClr val="tx1"/>
                </a:solidFill>
                <a:effectLst/>
                <a:latin typeface="Arial" panose="020B0604020202020204" pitchFamily="34" charset="0"/>
              </a:rPr>
              <a:t>Smallville had not been revalued since before 2018. </a:t>
            </a:r>
          </a:p>
          <a:p>
            <a:r>
              <a:rPr lang="en-US" sz="7200" b="0" i="0" dirty="0">
                <a:solidFill>
                  <a:schemeClr val="tx1"/>
                </a:solidFill>
                <a:effectLst/>
                <a:latin typeface="Arial" panose="020B0604020202020204" pitchFamily="34" charset="0"/>
              </a:rPr>
              <a:t>State law requires assessments (by class of property. e.g., residential or agricultural) to be within 10% of market value once every 5 years.</a:t>
            </a:r>
          </a:p>
          <a:p>
            <a:r>
              <a:rPr lang="en-US" sz="7200" b="0" i="0" dirty="0">
                <a:solidFill>
                  <a:schemeClr val="tx1"/>
                </a:solidFill>
                <a:effectLst/>
                <a:latin typeface="Arial" panose="020B0604020202020204" pitchFamily="34" charset="0"/>
              </a:rPr>
              <a:t>Because Smallville’s were not, the village board hired an assessor to revalue the 4 properties in the community.</a:t>
            </a:r>
          </a:p>
          <a:p>
            <a:r>
              <a:rPr lang="en-US" sz="7200" b="0" i="0" dirty="0">
                <a:solidFill>
                  <a:schemeClr val="tx1"/>
                </a:solidFill>
                <a:effectLst/>
                <a:latin typeface="Arial" panose="020B0604020202020204" pitchFamily="34" charset="0"/>
              </a:rPr>
              <a:t>As a result, Smallville's total assessed value increased 100%, from $200,000 to $400,000. </a:t>
            </a:r>
          </a:p>
          <a:p>
            <a:r>
              <a:rPr lang="en-US" sz="7200" b="0" i="0" dirty="0">
                <a:solidFill>
                  <a:schemeClr val="tx1"/>
                </a:solidFill>
                <a:effectLst/>
                <a:latin typeface="Arial" panose="020B0604020202020204" pitchFamily="34" charset="0"/>
              </a:rPr>
              <a:t>Owner A’s assessment jumped 60% to $80,000. </a:t>
            </a:r>
          </a:p>
          <a:p>
            <a:r>
              <a:rPr lang="en-US" sz="7200" b="0" i="0" dirty="0">
                <a:solidFill>
                  <a:schemeClr val="tx1"/>
                </a:solidFill>
                <a:effectLst/>
                <a:latin typeface="Arial" panose="020B0604020202020204" pitchFamily="34" charset="0"/>
              </a:rPr>
              <a:t>Assessments on the homes of Owner B and Owner C doubled, going from $50,000 to $100,000. </a:t>
            </a:r>
          </a:p>
          <a:p>
            <a:r>
              <a:rPr lang="en-US" sz="7200" dirty="0">
                <a:solidFill>
                  <a:schemeClr val="tx1"/>
                </a:solidFill>
                <a:latin typeface="Arial" panose="020B0604020202020204" pitchFamily="34" charset="0"/>
              </a:rPr>
              <a:t>Owner D</a:t>
            </a:r>
            <a:r>
              <a:rPr lang="en-US" sz="7200" b="0" i="0" dirty="0">
                <a:solidFill>
                  <a:schemeClr val="tx1"/>
                </a:solidFill>
                <a:effectLst/>
                <a:latin typeface="Arial" panose="020B0604020202020204" pitchFamily="34" charset="0"/>
              </a:rPr>
              <a:t>'s assessment rose 140% to $120,000 on their home. </a:t>
            </a:r>
          </a:p>
          <a:p>
            <a:br>
              <a:rPr lang="en-US" sz="7200" dirty="0">
                <a:solidFill>
                  <a:schemeClr val="tx1"/>
                </a:solidFill>
                <a:latin typeface="Arial" panose="020B0604020202020204" pitchFamily="34" charset="0"/>
                <a:cs typeface="Arial" panose="020B0604020202020204" pitchFamily="34" charset="0"/>
              </a:rPr>
            </a:br>
            <a:br>
              <a:rPr lang="en-US" sz="2600" dirty="0">
                <a:solidFill>
                  <a:schemeClr val="tx1"/>
                </a:solidFill>
                <a:latin typeface="Arial" panose="020B0604020202020204" pitchFamily="34" charset="0"/>
                <a:cs typeface="Arial" panose="020B0604020202020204" pitchFamily="34" charset="0"/>
              </a:rPr>
            </a:br>
            <a:endParaRPr lang="en-US" sz="33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5054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AEE9-E360-4F4A-BCF3-2BC88E9CF3F3}"/>
              </a:ext>
            </a:extLst>
          </p:cNvPr>
          <p:cNvSpPr>
            <a:spLocks noGrp="1"/>
          </p:cNvSpPr>
          <p:nvPr>
            <p:ph type="title"/>
          </p:nvPr>
        </p:nvSpPr>
        <p:spPr/>
        <p:txBody>
          <a:bodyPr/>
          <a:lstStyle/>
          <a:p>
            <a:r>
              <a:rPr lang="en-US" dirty="0"/>
              <a:t>Wisconsin taxpayer alliance-SMALLVILLE, WI Assessment Jump</a:t>
            </a:r>
          </a:p>
        </p:txBody>
      </p:sp>
      <p:sp>
        <p:nvSpPr>
          <p:cNvPr id="3" name="Content Placeholder 2">
            <a:extLst>
              <a:ext uri="{FF2B5EF4-FFF2-40B4-BE49-F238E27FC236}">
                <a16:creationId xmlns:a16="http://schemas.microsoft.com/office/drawing/2014/main" id="{E2BD3154-E3DE-4C04-AFF4-462A8C889A0B}"/>
              </a:ext>
            </a:extLst>
          </p:cNvPr>
          <p:cNvSpPr>
            <a:spLocks noGrp="1"/>
          </p:cNvSpPr>
          <p:nvPr>
            <p:ph idx="1"/>
          </p:nvPr>
        </p:nvSpPr>
        <p:spPr/>
        <p:txBody>
          <a:bodyPr>
            <a:normAutofit fontScale="25000" lnSpcReduction="20000"/>
          </a:bodyPr>
          <a:lstStyle/>
          <a:p>
            <a:pPr algn="l">
              <a:buFont typeface="Arial" panose="020B0604020202020204" pitchFamily="34" charset="0"/>
              <a:buChar char="•"/>
            </a:pPr>
            <a:r>
              <a:rPr lang="en-US" sz="7200" b="0" i="0" dirty="0">
                <a:solidFill>
                  <a:schemeClr val="tx1"/>
                </a:solidFill>
                <a:effectLst/>
                <a:latin typeface="Arial" panose="020B0604020202020204" pitchFamily="34" charset="0"/>
                <a:cs typeface="Arial" panose="020B0604020202020204" pitchFamily="34" charset="0"/>
              </a:rPr>
              <a:t>Having gone through a revaluation before, Owner C was less anxious. </a:t>
            </a:r>
            <a:r>
              <a:rPr lang="en-US" sz="7200" dirty="0">
                <a:solidFill>
                  <a:schemeClr val="tx1"/>
                </a:solidFill>
                <a:latin typeface="Arial" panose="020B0604020202020204" pitchFamily="34" charset="0"/>
                <a:cs typeface="Arial" panose="020B0604020202020204" pitchFamily="34" charset="0"/>
              </a:rPr>
              <a:t>Owner C</a:t>
            </a:r>
            <a:r>
              <a:rPr lang="en-US" sz="7200" b="0" i="0" dirty="0">
                <a:solidFill>
                  <a:schemeClr val="tx1"/>
                </a:solidFill>
                <a:effectLst/>
                <a:latin typeface="Arial" panose="020B0604020202020204" pitchFamily="34" charset="0"/>
                <a:cs typeface="Arial" panose="020B0604020202020204" pitchFamily="34" charset="0"/>
              </a:rPr>
              <a:t> knew that the total 2023 tax levy was not going to change. She studied the new 2022 assessment roll and shared her findings with her neighbors.</a:t>
            </a:r>
          </a:p>
          <a:p>
            <a:pPr algn="l">
              <a:buFont typeface="Arial" panose="020B0604020202020204" pitchFamily="34" charset="0"/>
              <a:buChar char="•"/>
            </a:pPr>
            <a:r>
              <a:rPr lang="en-US" sz="7200" b="1" i="0" dirty="0">
                <a:solidFill>
                  <a:schemeClr val="tx1"/>
                </a:solidFill>
                <a:effectLst/>
                <a:latin typeface="Arial" panose="020B0604020202020204" pitchFamily="34" charset="0"/>
                <a:cs typeface="Arial" panose="020B0604020202020204" pitchFamily="34" charset="0"/>
              </a:rPr>
              <a:t>A Tax Cut -</a:t>
            </a:r>
            <a:r>
              <a:rPr lang="en-US" sz="7200" b="0" i="0" dirty="0">
                <a:solidFill>
                  <a:schemeClr val="tx1"/>
                </a:solidFill>
                <a:effectLst/>
                <a:latin typeface="Arial" panose="020B0604020202020204" pitchFamily="34" charset="0"/>
                <a:cs typeface="Arial" panose="020B0604020202020204" pitchFamily="34" charset="0"/>
              </a:rPr>
              <a:t> Owner A’s assessment climbed 60%, but that increase was less than the 100% jump for Smallville as a whole. </a:t>
            </a:r>
            <a:r>
              <a:rPr lang="en-US" sz="7200" dirty="0">
                <a:solidFill>
                  <a:schemeClr val="tx1"/>
                </a:solidFill>
                <a:latin typeface="Arial" panose="020B0604020202020204" pitchFamily="34" charset="0"/>
                <a:cs typeface="Arial" panose="020B0604020202020204" pitchFamily="34" charset="0"/>
              </a:rPr>
              <a:t>Their</a:t>
            </a:r>
            <a:r>
              <a:rPr lang="en-US" sz="7200" b="0" i="0" dirty="0">
                <a:solidFill>
                  <a:schemeClr val="tx1"/>
                </a:solidFill>
                <a:effectLst/>
                <a:latin typeface="Arial" panose="020B0604020202020204" pitchFamily="34" charset="0"/>
                <a:cs typeface="Arial" panose="020B0604020202020204" pitchFamily="34" charset="0"/>
              </a:rPr>
              <a:t> share of the village's total assessed value fell from 25%. in 2021 to 20% ($80,000 / $400,000) in 2022. </a:t>
            </a:r>
          </a:p>
          <a:p>
            <a:pPr algn="l">
              <a:buFont typeface="Arial" panose="020B0604020202020204" pitchFamily="34" charset="0"/>
              <a:buChar char="•"/>
            </a:pPr>
            <a:r>
              <a:rPr lang="en-US" sz="7200" b="0" i="0" dirty="0">
                <a:solidFill>
                  <a:schemeClr val="tx1"/>
                </a:solidFill>
                <a:effectLst/>
                <a:latin typeface="Arial" panose="020B0604020202020204" pitchFamily="34" charset="0"/>
                <a:cs typeface="Arial" panose="020B0604020202020204" pitchFamily="34" charset="0"/>
              </a:rPr>
              <a:t>Said Owner C to Owner A, "The total tax levy is going to stay at $8,000. You now own 1/5 of Smallville's total property value, so you will pay 1/5 of the taxes." "See," Owner C scribbled, "1/5, or 20%, of $8,000 is $1,600... your tax bill will drop from $2,000 to $1,600."</a:t>
            </a:r>
          </a:p>
        </p:txBody>
      </p:sp>
    </p:spTree>
    <p:extLst>
      <p:ext uri="{BB962C8B-B14F-4D97-AF65-F5344CB8AC3E}">
        <p14:creationId xmlns:p14="http://schemas.microsoft.com/office/powerpoint/2010/main" val="2025434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AEE9-E360-4F4A-BCF3-2BC88E9CF3F3}"/>
              </a:ext>
            </a:extLst>
          </p:cNvPr>
          <p:cNvSpPr>
            <a:spLocks noGrp="1"/>
          </p:cNvSpPr>
          <p:nvPr>
            <p:ph type="title"/>
          </p:nvPr>
        </p:nvSpPr>
        <p:spPr/>
        <p:txBody>
          <a:bodyPr/>
          <a:lstStyle/>
          <a:p>
            <a:r>
              <a:rPr lang="en-US" dirty="0"/>
              <a:t>Wisconsin taxpayer alliance-SMALLVILLE, WI Assessment Jump</a:t>
            </a:r>
          </a:p>
        </p:txBody>
      </p:sp>
      <p:sp>
        <p:nvSpPr>
          <p:cNvPr id="3" name="Content Placeholder 2">
            <a:extLst>
              <a:ext uri="{FF2B5EF4-FFF2-40B4-BE49-F238E27FC236}">
                <a16:creationId xmlns:a16="http://schemas.microsoft.com/office/drawing/2014/main" id="{E2BD3154-E3DE-4C04-AFF4-462A8C889A0B}"/>
              </a:ext>
            </a:extLst>
          </p:cNvPr>
          <p:cNvSpPr>
            <a:spLocks noGrp="1"/>
          </p:cNvSpPr>
          <p:nvPr>
            <p:ph idx="1"/>
          </p:nvPr>
        </p:nvSpPr>
        <p:spPr/>
        <p:txBody>
          <a:bodyPr>
            <a:normAutofit/>
          </a:bodyPr>
          <a:lstStyle/>
          <a:p>
            <a:r>
              <a:rPr lang="en-US" sz="1900" b="1" i="0" dirty="0">
                <a:solidFill>
                  <a:schemeClr val="tx1"/>
                </a:solidFill>
                <a:effectLst/>
                <a:latin typeface="Arial" panose="020B0604020202020204" pitchFamily="34" charset="0"/>
              </a:rPr>
              <a:t>No Tax Change -</a:t>
            </a:r>
            <a:r>
              <a:rPr lang="en-US" sz="1900" b="0" i="0" dirty="0">
                <a:solidFill>
                  <a:schemeClr val="tx1"/>
                </a:solidFill>
                <a:effectLst/>
                <a:latin typeface="Arial" panose="020B0604020202020204" pitchFamily="34" charset="0"/>
              </a:rPr>
              <a:t> Owner C turned to Owner B. "Our 2023 property tax bills are going to be the same as last year - $2,000," Owner C told them. </a:t>
            </a:r>
          </a:p>
          <a:p>
            <a:r>
              <a:rPr lang="en-US" sz="1900" b="0" i="0" dirty="0">
                <a:solidFill>
                  <a:schemeClr val="tx1"/>
                </a:solidFill>
                <a:effectLst/>
                <a:latin typeface="Arial" panose="020B0604020202020204" pitchFamily="34" charset="0"/>
              </a:rPr>
              <a:t>Owner C explained that both their homes increased 100% in value, the same increase as the village, and added, "Our homes still each represent 25%, or 1/4, of Smallville's assessed value. Because the total tax levy will still be $8,000, we'll each pay $2,000 - same as last year."</a:t>
            </a:r>
          </a:p>
          <a:p>
            <a:pPr algn="l">
              <a:buFont typeface="Arial" panose="020B0604020202020204" pitchFamily="34" charset="0"/>
              <a:buChar char="•"/>
            </a:pPr>
            <a:endParaRPr lang="en-US" sz="7200" b="0" i="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0185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AEE9-E360-4F4A-BCF3-2BC88E9CF3F3}"/>
              </a:ext>
            </a:extLst>
          </p:cNvPr>
          <p:cNvSpPr>
            <a:spLocks noGrp="1"/>
          </p:cNvSpPr>
          <p:nvPr>
            <p:ph type="title"/>
          </p:nvPr>
        </p:nvSpPr>
        <p:spPr/>
        <p:txBody>
          <a:bodyPr/>
          <a:lstStyle/>
          <a:p>
            <a:r>
              <a:rPr lang="en-US" dirty="0"/>
              <a:t>Wisconsin taxpayer alliance-SMALLVILLE, WI Assessment Jump</a:t>
            </a:r>
          </a:p>
        </p:txBody>
      </p:sp>
      <p:sp>
        <p:nvSpPr>
          <p:cNvPr id="3" name="Content Placeholder 2">
            <a:extLst>
              <a:ext uri="{FF2B5EF4-FFF2-40B4-BE49-F238E27FC236}">
                <a16:creationId xmlns:a16="http://schemas.microsoft.com/office/drawing/2014/main" id="{E2BD3154-E3DE-4C04-AFF4-462A8C889A0B}"/>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sz="1900" b="1" i="0" dirty="0">
                <a:solidFill>
                  <a:schemeClr val="tx1"/>
                </a:solidFill>
                <a:effectLst/>
                <a:latin typeface="Arial" panose="020B0604020202020204" pitchFamily="34" charset="0"/>
              </a:rPr>
              <a:t>Tax Increase -</a:t>
            </a:r>
            <a:r>
              <a:rPr lang="en-US" sz="1900" b="0" i="0" dirty="0">
                <a:solidFill>
                  <a:schemeClr val="tx1"/>
                </a:solidFill>
                <a:effectLst/>
                <a:latin typeface="Arial" panose="020B0604020202020204" pitchFamily="34" charset="0"/>
              </a:rPr>
              <a:t> Owner D’s home was now assessed at $120,000, 140% higher than the previous $50,000. </a:t>
            </a:r>
          </a:p>
          <a:p>
            <a:pPr algn="l">
              <a:buFont typeface="Arial" panose="020B0604020202020204" pitchFamily="34" charset="0"/>
              <a:buChar char="•"/>
            </a:pPr>
            <a:r>
              <a:rPr lang="en-US" sz="1900" b="0" i="0" dirty="0">
                <a:solidFill>
                  <a:schemeClr val="tx1"/>
                </a:solidFill>
                <a:effectLst/>
                <a:latin typeface="Arial" panose="020B0604020202020204" pitchFamily="34" charset="0"/>
              </a:rPr>
              <a:t>Their assessed value increased faster than total values for the village (140% vs. 100%). </a:t>
            </a:r>
          </a:p>
          <a:p>
            <a:pPr algn="l">
              <a:buFont typeface="Arial" panose="020B0604020202020204" pitchFamily="34" charset="0"/>
              <a:buChar char="•"/>
            </a:pPr>
            <a:r>
              <a:rPr lang="en-US" sz="1900" b="0" i="0" dirty="0">
                <a:solidFill>
                  <a:schemeClr val="tx1"/>
                </a:solidFill>
                <a:effectLst/>
                <a:latin typeface="Arial" panose="020B0604020202020204" pitchFamily="34" charset="0"/>
              </a:rPr>
              <a:t>This meant their home now represented. 30% ($120.000/$400,000) of Smallville's valuation', compared to 25% last year. </a:t>
            </a:r>
          </a:p>
          <a:p>
            <a:pPr algn="l">
              <a:buFont typeface="Arial" panose="020B0604020202020204" pitchFamily="34" charset="0"/>
              <a:buChar char="•"/>
            </a:pPr>
            <a:r>
              <a:rPr lang="en-US" sz="1900" b="0" i="0" dirty="0">
                <a:solidFill>
                  <a:schemeClr val="tx1"/>
                </a:solidFill>
                <a:effectLst/>
                <a:latin typeface="Arial" panose="020B0604020202020204" pitchFamily="34" charset="0"/>
              </a:rPr>
              <a:t>It also meant they would pay 30%, or $2,400, of the $8,000 tax levy in 1995, as opposed to 25%, or $2,000, last year. </a:t>
            </a:r>
          </a:p>
          <a:p>
            <a:pPr algn="l">
              <a:buFont typeface="Arial" panose="020B0604020202020204" pitchFamily="34" charset="0"/>
              <a:buChar char="•"/>
            </a:pPr>
            <a:r>
              <a:rPr lang="en-US" sz="1900" b="0" i="0" dirty="0">
                <a:solidFill>
                  <a:schemeClr val="tx1"/>
                </a:solidFill>
                <a:effectLst/>
                <a:latin typeface="Arial" panose="020B0604020202020204" pitchFamily="34" charset="0"/>
              </a:rPr>
              <a:t>Owner D was not pleased, but they knew their riverfront location meant their home would sell for more if put on the market.</a:t>
            </a:r>
          </a:p>
          <a:p>
            <a:pPr algn="l">
              <a:buFont typeface="Arial" panose="020B0604020202020204" pitchFamily="34" charset="0"/>
              <a:buChar char="•"/>
            </a:pPr>
            <a:endParaRPr lang="en-US" sz="7200" b="0" i="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352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A992D8-0E76-434E-8A02-B56F35BF17CB}"/>
              </a:ext>
            </a:extLst>
          </p:cNvPr>
          <p:cNvSpPr>
            <a:spLocks noGrp="1"/>
          </p:cNvSpPr>
          <p:nvPr>
            <p:ph type="title"/>
          </p:nvPr>
        </p:nvSpPr>
        <p:spPr>
          <a:xfrm>
            <a:off x="2231136" y="129805"/>
            <a:ext cx="7035412" cy="888290"/>
          </a:xfrm>
        </p:spPr>
        <p:txBody>
          <a:bodyPr>
            <a:normAutofit fontScale="90000"/>
          </a:bodyPr>
          <a:lstStyle/>
          <a:p>
            <a:r>
              <a:rPr lang="en-US" dirty="0"/>
              <a:t>CITY OF PLATTEVILLE </a:t>
            </a:r>
            <a:br>
              <a:rPr lang="en-US" dirty="0"/>
            </a:br>
            <a:r>
              <a:rPr lang="en-US" dirty="0"/>
              <a:t>TAX RATE HISTORY</a:t>
            </a:r>
          </a:p>
        </p:txBody>
      </p:sp>
      <p:graphicFrame>
        <p:nvGraphicFramePr>
          <p:cNvPr id="5" name="Chart 4">
            <a:extLst>
              <a:ext uri="{FF2B5EF4-FFF2-40B4-BE49-F238E27FC236}">
                <a16:creationId xmlns:a16="http://schemas.microsoft.com/office/drawing/2014/main" id="{A59BFF55-03C7-436F-A428-469B76BAC05A}"/>
              </a:ext>
            </a:extLst>
          </p:cNvPr>
          <p:cNvGraphicFramePr>
            <a:graphicFrameLocks/>
          </p:cNvGraphicFramePr>
          <p:nvPr>
            <p:extLst>
              <p:ext uri="{D42A27DB-BD31-4B8C-83A1-F6EECF244321}">
                <p14:modId xmlns:p14="http://schemas.microsoft.com/office/powerpoint/2010/main" val="2991030513"/>
              </p:ext>
            </p:extLst>
          </p:nvPr>
        </p:nvGraphicFramePr>
        <p:xfrm>
          <a:off x="960016" y="1183213"/>
          <a:ext cx="10271968" cy="54879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0876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A992D8-0E76-434E-8A02-B56F35BF17CB}"/>
              </a:ext>
            </a:extLst>
          </p:cNvPr>
          <p:cNvSpPr>
            <a:spLocks noGrp="1"/>
          </p:cNvSpPr>
          <p:nvPr>
            <p:ph type="title"/>
          </p:nvPr>
        </p:nvSpPr>
        <p:spPr>
          <a:xfrm>
            <a:off x="2231136" y="129805"/>
            <a:ext cx="7035412" cy="888290"/>
          </a:xfrm>
        </p:spPr>
        <p:txBody>
          <a:bodyPr>
            <a:normAutofit fontScale="90000"/>
          </a:bodyPr>
          <a:lstStyle/>
          <a:p>
            <a:r>
              <a:rPr lang="en-US" dirty="0"/>
              <a:t>CITY OF PLATTEVILLE </a:t>
            </a:r>
            <a:br>
              <a:rPr lang="en-US" dirty="0"/>
            </a:br>
            <a:r>
              <a:rPr lang="en-US" dirty="0"/>
              <a:t>TAX RATE HISTORY</a:t>
            </a:r>
          </a:p>
        </p:txBody>
      </p:sp>
      <p:pic>
        <p:nvPicPr>
          <p:cNvPr id="5" name="Picture 4">
            <a:extLst>
              <a:ext uri="{FF2B5EF4-FFF2-40B4-BE49-F238E27FC236}">
                <a16:creationId xmlns:a16="http://schemas.microsoft.com/office/drawing/2014/main" id="{895F10B9-8B91-4162-B284-FB4ECCD52D9E}"/>
              </a:ext>
            </a:extLst>
          </p:cNvPr>
          <p:cNvPicPr>
            <a:picLocks noChangeAspect="1"/>
          </p:cNvPicPr>
          <p:nvPr/>
        </p:nvPicPr>
        <p:blipFill>
          <a:blip r:embed="rId2"/>
          <a:stretch>
            <a:fillRect/>
          </a:stretch>
        </p:blipFill>
        <p:spPr>
          <a:xfrm>
            <a:off x="2879741" y="4875720"/>
            <a:ext cx="6605451" cy="1308264"/>
          </a:xfrm>
          <a:prstGeom prst="rect">
            <a:avLst/>
          </a:prstGeom>
        </p:spPr>
      </p:pic>
      <p:pic>
        <p:nvPicPr>
          <p:cNvPr id="9" name="Picture 8">
            <a:extLst>
              <a:ext uri="{FF2B5EF4-FFF2-40B4-BE49-F238E27FC236}">
                <a16:creationId xmlns:a16="http://schemas.microsoft.com/office/drawing/2014/main" id="{8620648D-C7B6-48AB-8364-6817984BD2EC}"/>
              </a:ext>
            </a:extLst>
          </p:cNvPr>
          <p:cNvPicPr>
            <a:picLocks noChangeAspect="1"/>
          </p:cNvPicPr>
          <p:nvPr/>
        </p:nvPicPr>
        <p:blipFill>
          <a:blip r:embed="rId3"/>
          <a:stretch>
            <a:fillRect/>
          </a:stretch>
        </p:blipFill>
        <p:spPr>
          <a:xfrm>
            <a:off x="157638" y="2365794"/>
            <a:ext cx="11823830" cy="1834732"/>
          </a:xfrm>
          <a:prstGeom prst="rect">
            <a:avLst/>
          </a:prstGeom>
        </p:spPr>
      </p:pic>
    </p:spTree>
    <p:extLst>
      <p:ext uri="{BB962C8B-B14F-4D97-AF65-F5344CB8AC3E}">
        <p14:creationId xmlns:p14="http://schemas.microsoft.com/office/powerpoint/2010/main" val="776246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AEE9-E360-4F4A-BCF3-2BC88E9CF3F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2BD3154-E3DE-4C04-AFF4-462A8C889A0B}"/>
              </a:ext>
            </a:extLst>
          </p:cNvPr>
          <p:cNvSpPr>
            <a:spLocks noGrp="1"/>
          </p:cNvSpPr>
          <p:nvPr>
            <p:ph idx="1"/>
          </p:nvPr>
        </p:nvSpPr>
        <p:spPr/>
        <p:txBody>
          <a:bodyPr>
            <a:normAutofit fontScale="25000" lnSpcReduction="20000"/>
          </a:bodyPr>
          <a:lstStyle/>
          <a:p>
            <a:pPr algn="l">
              <a:buFont typeface="Arial" panose="020B0604020202020204" pitchFamily="34" charset="0"/>
              <a:buChar char="•"/>
            </a:pPr>
            <a:r>
              <a:rPr lang="en-US" sz="7200" b="0" i="0" dirty="0">
                <a:solidFill>
                  <a:schemeClr val="tx1"/>
                </a:solidFill>
                <a:effectLst/>
                <a:latin typeface="Arial" panose="020B0604020202020204" pitchFamily="34" charset="0"/>
              </a:rPr>
              <a:t>Higher assessments do not automatically mean higher property taxes.</a:t>
            </a:r>
          </a:p>
          <a:p>
            <a:pPr algn="l">
              <a:buFont typeface="Arial" panose="020B0604020202020204" pitchFamily="34" charset="0"/>
              <a:buChar char="•"/>
            </a:pPr>
            <a:r>
              <a:rPr lang="en-US" sz="7200" b="0" i="0" dirty="0">
                <a:solidFill>
                  <a:schemeClr val="tx1"/>
                </a:solidFill>
                <a:effectLst/>
                <a:latin typeface="Arial" panose="020B0604020202020204" pitchFamily="34" charset="0"/>
              </a:rPr>
              <a:t> The key is the rate of increase in a property's assessment relative to other properties. </a:t>
            </a:r>
          </a:p>
          <a:p>
            <a:pPr algn="l">
              <a:buFont typeface="Arial" panose="020B0604020202020204" pitchFamily="34" charset="0"/>
              <a:buChar char="•"/>
            </a:pPr>
            <a:r>
              <a:rPr lang="en-US" sz="7200" b="0" i="0" dirty="0">
                <a:solidFill>
                  <a:schemeClr val="tx1"/>
                </a:solidFill>
                <a:effectLst/>
                <a:latin typeface="Arial" panose="020B0604020202020204" pitchFamily="34" charset="0"/>
              </a:rPr>
              <a:t>If total assessed values in a community rise 10% and if the total tax levy remains unchanged, an increase greater than 10% will mean a tax hike, while an increase smaller than 10% will mean a tax reduction. </a:t>
            </a:r>
          </a:p>
          <a:p>
            <a:pPr algn="l">
              <a:buFont typeface="Arial" panose="020B0604020202020204" pitchFamily="34" charset="0"/>
              <a:buChar char="•"/>
            </a:pPr>
            <a:r>
              <a:rPr lang="en-US" sz="7200" b="0" i="0" dirty="0">
                <a:solidFill>
                  <a:schemeClr val="tx1"/>
                </a:solidFill>
                <a:effectLst/>
                <a:latin typeface="Arial" panose="020B0604020202020204" pitchFamily="34" charset="0"/>
              </a:rPr>
              <a:t>Ultimately, cost increases to continue to run city operations and services (resulting in higher property tax levies)-not higher assessments will most directly affect the property tax bill. </a:t>
            </a:r>
          </a:p>
          <a:p>
            <a:pPr algn="l">
              <a:buFont typeface="Arial" panose="020B0604020202020204" pitchFamily="34" charset="0"/>
              <a:buChar char="•"/>
            </a:pPr>
            <a:r>
              <a:rPr lang="en-US" sz="7200" b="0" i="0" dirty="0">
                <a:solidFill>
                  <a:schemeClr val="tx1"/>
                </a:solidFill>
                <a:effectLst/>
                <a:latin typeface="Arial" panose="020B0604020202020204" pitchFamily="34" charset="0"/>
              </a:rPr>
              <a:t>When taxpayers review this information, hopefully they can view regular updating of assessments</a:t>
            </a:r>
            <a:r>
              <a:rPr lang="en-US" sz="7200" dirty="0">
                <a:solidFill>
                  <a:schemeClr val="tx1"/>
                </a:solidFill>
                <a:latin typeface="Arial" panose="020B0604020202020204" pitchFamily="34" charset="0"/>
              </a:rPr>
              <a:t> to</a:t>
            </a:r>
            <a:r>
              <a:rPr lang="en-US" sz="7200" b="0" i="0" dirty="0">
                <a:solidFill>
                  <a:schemeClr val="tx1"/>
                </a:solidFill>
                <a:effectLst/>
                <a:latin typeface="Arial" panose="020B0604020202020204" pitchFamily="34" charset="0"/>
              </a:rPr>
              <a:t> ensure tax fairness. </a:t>
            </a:r>
            <a:endParaRPr lang="en-US" sz="7200" b="0" i="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2874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ECE62E-13A4-4BA2-AE3F-67AA0E94B77B}"/>
              </a:ext>
            </a:extLst>
          </p:cNvPr>
          <p:cNvSpPr>
            <a:spLocks noGrp="1"/>
          </p:cNvSpPr>
          <p:nvPr>
            <p:ph type="title"/>
          </p:nvPr>
        </p:nvSpPr>
        <p:spPr>
          <a:xfrm>
            <a:off x="2231136" y="2953748"/>
            <a:ext cx="7729728" cy="1188720"/>
          </a:xfrm>
        </p:spPr>
        <p:txBody>
          <a:bodyPr/>
          <a:lstStyle/>
          <a:p>
            <a:r>
              <a:rPr lang="en-US" dirty="0"/>
              <a:t>Questions???</a:t>
            </a:r>
          </a:p>
        </p:txBody>
      </p:sp>
    </p:spTree>
    <p:extLst>
      <p:ext uri="{BB962C8B-B14F-4D97-AF65-F5344CB8AC3E}">
        <p14:creationId xmlns:p14="http://schemas.microsoft.com/office/powerpoint/2010/main" val="3385833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EAF5C-D7D5-46C2-B612-FD658AC32EC8}"/>
              </a:ext>
            </a:extLst>
          </p:cNvPr>
          <p:cNvSpPr>
            <a:spLocks noGrp="1"/>
          </p:cNvSpPr>
          <p:nvPr>
            <p:ph type="title"/>
          </p:nvPr>
        </p:nvSpPr>
        <p:spPr/>
        <p:txBody>
          <a:bodyPr/>
          <a:lstStyle/>
          <a:p>
            <a:r>
              <a:rPr lang="en-US" dirty="0"/>
              <a:t>Making sense of assessments</a:t>
            </a:r>
          </a:p>
        </p:txBody>
      </p:sp>
      <p:sp>
        <p:nvSpPr>
          <p:cNvPr id="3" name="Content Placeholder 2">
            <a:extLst>
              <a:ext uri="{FF2B5EF4-FFF2-40B4-BE49-F238E27FC236}">
                <a16:creationId xmlns:a16="http://schemas.microsoft.com/office/drawing/2014/main" id="{D0541B40-1DA8-4236-A4E9-3278D478E552}"/>
              </a:ext>
            </a:extLst>
          </p:cNvPr>
          <p:cNvSpPr>
            <a:spLocks noGrp="1"/>
          </p:cNvSpPr>
          <p:nvPr>
            <p:ph idx="1"/>
          </p:nvPr>
        </p:nvSpPr>
        <p:spPr/>
        <p:txBody>
          <a:bodyPr/>
          <a:lstStyle/>
          <a:p>
            <a:r>
              <a:rPr lang="en-US" b="0" i="0" dirty="0">
                <a:solidFill>
                  <a:schemeClr val="tx1"/>
                </a:solidFill>
                <a:effectLst/>
                <a:latin typeface="Arial" panose="020B0604020202020204" pitchFamily="34" charset="0"/>
              </a:rPr>
              <a:t>In March 2022, Grant County home prices were up 23.6% compared to last year, selling for a median price of $185,000 according to Redfin.com.</a:t>
            </a:r>
          </a:p>
          <a:p>
            <a:r>
              <a:rPr lang="en-US" b="0" i="0" dirty="0">
                <a:solidFill>
                  <a:schemeClr val="tx1"/>
                </a:solidFill>
                <a:effectLst/>
                <a:latin typeface="Arial" panose="020B0604020202020204" pitchFamily="34" charset="0"/>
              </a:rPr>
              <a:t>With the most recent notice of assessment letters going out to property owners many have voiced concerns about rising assessments. </a:t>
            </a:r>
          </a:p>
          <a:p>
            <a:r>
              <a:rPr lang="en-US" b="0" i="0" dirty="0">
                <a:solidFill>
                  <a:schemeClr val="tx1"/>
                </a:solidFill>
                <a:effectLst/>
                <a:latin typeface="Arial" panose="020B0604020202020204" pitchFamily="34" charset="0"/>
              </a:rPr>
              <a:t>Open book can be done via phone unti</a:t>
            </a:r>
            <a:r>
              <a:rPr lang="en-US" dirty="0">
                <a:solidFill>
                  <a:schemeClr val="tx1"/>
                </a:solidFill>
                <a:latin typeface="Arial" panose="020B0604020202020204" pitchFamily="34" charset="0"/>
              </a:rPr>
              <a:t>l noon on May 24, 2022.  </a:t>
            </a:r>
          </a:p>
          <a:p>
            <a:r>
              <a:rPr lang="en-US" dirty="0">
                <a:solidFill>
                  <a:schemeClr val="tx1"/>
                </a:solidFill>
                <a:latin typeface="Arial" panose="020B0604020202020204" pitchFamily="34" charset="0"/>
              </a:rPr>
              <a:t>If you have questions regarding your personal property assessment, please email </a:t>
            </a:r>
            <a:r>
              <a:rPr lang="en-US" dirty="0">
                <a:solidFill>
                  <a:schemeClr val="tx1"/>
                </a:solidFill>
                <a:latin typeface="Arial" panose="020B0604020202020204" pitchFamily="34" charset="0"/>
                <a:hlinkClick r:id="rId2"/>
              </a:rPr>
              <a:t>pp@accurateassessor.com</a:t>
            </a:r>
            <a:r>
              <a:rPr lang="en-US" dirty="0">
                <a:solidFill>
                  <a:schemeClr val="tx1"/>
                </a:solidFill>
                <a:latin typeface="Arial" panose="020B0604020202020204" pitchFamily="34" charset="0"/>
              </a:rPr>
              <a:t> or 920-749-8098.</a:t>
            </a:r>
          </a:p>
          <a:p>
            <a:r>
              <a:rPr lang="en-US" b="0" i="0" dirty="0">
                <a:solidFill>
                  <a:schemeClr val="tx1"/>
                </a:solidFill>
                <a:effectLst/>
                <a:latin typeface="Arial" panose="020B0604020202020204" pitchFamily="34" charset="0"/>
              </a:rPr>
              <a:t>Board of Review occurs on May 26, 2022, from Noon to 2:oo p.m..</a:t>
            </a:r>
            <a:endParaRPr lang="en-US" dirty="0">
              <a:solidFill>
                <a:schemeClr val="tx1"/>
              </a:solidFill>
            </a:endParaRPr>
          </a:p>
        </p:txBody>
      </p:sp>
    </p:spTree>
    <p:extLst>
      <p:ext uri="{BB962C8B-B14F-4D97-AF65-F5344CB8AC3E}">
        <p14:creationId xmlns:p14="http://schemas.microsoft.com/office/powerpoint/2010/main" val="277259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EAF5C-D7D5-46C2-B612-FD658AC32EC8}"/>
              </a:ext>
            </a:extLst>
          </p:cNvPr>
          <p:cNvSpPr>
            <a:spLocks noGrp="1"/>
          </p:cNvSpPr>
          <p:nvPr>
            <p:ph type="title"/>
          </p:nvPr>
        </p:nvSpPr>
        <p:spPr/>
        <p:txBody>
          <a:bodyPr/>
          <a:lstStyle/>
          <a:p>
            <a:r>
              <a:rPr lang="en-US" dirty="0"/>
              <a:t>Making sense of assessments</a:t>
            </a:r>
          </a:p>
        </p:txBody>
      </p:sp>
      <p:sp>
        <p:nvSpPr>
          <p:cNvPr id="3" name="Content Placeholder 2">
            <a:extLst>
              <a:ext uri="{FF2B5EF4-FFF2-40B4-BE49-F238E27FC236}">
                <a16:creationId xmlns:a16="http://schemas.microsoft.com/office/drawing/2014/main" id="{D0541B40-1DA8-4236-A4E9-3278D478E552}"/>
              </a:ext>
            </a:extLst>
          </p:cNvPr>
          <p:cNvSpPr>
            <a:spLocks noGrp="1"/>
          </p:cNvSpPr>
          <p:nvPr>
            <p:ph idx="1"/>
          </p:nvPr>
        </p:nvSpPr>
        <p:spPr/>
        <p:txBody>
          <a:bodyPr>
            <a:normAutofit fontScale="92500" lnSpcReduction="20000"/>
          </a:bodyPr>
          <a:lstStyle/>
          <a:p>
            <a:pPr algn="l"/>
            <a:r>
              <a:rPr lang="en-US" sz="1900" b="0" i="0" dirty="0">
                <a:solidFill>
                  <a:srgbClr val="000000"/>
                </a:solidFill>
                <a:effectLst/>
                <a:latin typeface="Arial" panose="020B0604020202020204" pitchFamily="34" charset="0"/>
                <a:cs typeface="Arial" panose="020B0604020202020204" pitchFamily="34" charset="0"/>
              </a:rPr>
              <a:t>The assessment process in Wisconsin is regulated by the WI Department of Revenue (DOR). </a:t>
            </a:r>
          </a:p>
          <a:p>
            <a:pPr algn="l"/>
            <a:r>
              <a:rPr lang="en-US" sz="1900" b="0" i="0" dirty="0">
                <a:solidFill>
                  <a:srgbClr val="000000"/>
                </a:solidFill>
                <a:effectLst/>
                <a:latin typeface="Arial" panose="020B0604020202020204" pitchFamily="34" charset="0"/>
                <a:cs typeface="Arial" panose="020B0604020202020204" pitchFamily="34" charset="0"/>
              </a:rPr>
              <a:t>State law requires assessors are certified by the DOR. </a:t>
            </a:r>
          </a:p>
          <a:p>
            <a:pPr algn="l"/>
            <a:r>
              <a:rPr lang="en-US" sz="1900" b="0" i="0" dirty="0">
                <a:solidFill>
                  <a:srgbClr val="000000"/>
                </a:solidFill>
                <a:effectLst/>
                <a:latin typeface="Arial" panose="020B0604020202020204" pitchFamily="34" charset="0"/>
                <a:cs typeface="Arial" panose="020B0604020202020204" pitchFamily="34" charset="0"/>
              </a:rPr>
              <a:t>Certification involves an exam that tests their knowledge of appraisal and assessment law and administration. </a:t>
            </a:r>
          </a:p>
          <a:p>
            <a:pPr algn="l"/>
            <a:r>
              <a:rPr lang="en-US" sz="1900" b="0" i="0" dirty="0">
                <a:solidFill>
                  <a:srgbClr val="000000"/>
                </a:solidFill>
                <a:effectLst/>
                <a:latin typeface="Arial" panose="020B0604020202020204" pitchFamily="34" charset="0"/>
                <a:cs typeface="Arial" panose="020B0604020202020204" pitchFamily="34" charset="0"/>
              </a:rPr>
              <a:t>Assessors are also required to follow an assessment manual which is issued by the DOR.</a:t>
            </a:r>
          </a:p>
          <a:p>
            <a:pPr algn="l"/>
            <a:r>
              <a:rPr lang="en-US" sz="1900" b="0" i="0" dirty="0">
                <a:solidFill>
                  <a:srgbClr val="000000"/>
                </a:solidFill>
                <a:effectLst/>
                <a:latin typeface="Arial" panose="020B0604020202020204" pitchFamily="34" charset="0"/>
                <a:cs typeface="Arial" panose="020B0604020202020204" pitchFamily="34" charset="0"/>
              </a:rPr>
              <a:t>Wisconsin has an annual assessment. This means that each year’s assessment is a new assessment. The assessor may change your assessment because of building permits or sales activity even if the assessor did not inspect your property.</a:t>
            </a:r>
          </a:p>
          <a:p>
            <a:endParaRPr lang="en-US" dirty="0">
              <a:solidFill>
                <a:schemeClr val="tx1"/>
              </a:solidFill>
            </a:endParaRPr>
          </a:p>
        </p:txBody>
      </p:sp>
    </p:spTree>
    <p:extLst>
      <p:ext uri="{BB962C8B-B14F-4D97-AF65-F5344CB8AC3E}">
        <p14:creationId xmlns:p14="http://schemas.microsoft.com/office/powerpoint/2010/main" val="3134654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27" name="Rectangle 16">
            <a:extLst>
              <a:ext uri="{FF2B5EF4-FFF2-40B4-BE49-F238E27FC236}">
                <a16:creationId xmlns:a16="http://schemas.microsoft.com/office/drawing/2014/main" id="{930BC020-BDBF-49EB-9898-BAB5BF559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8">
            <a:extLst>
              <a:ext uri="{FF2B5EF4-FFF2-40B4-BE49-F238E27FC236}">
                <a16:creationId xmlns:a16="http://schemas.microsoft.com/office/drawing/2014/main" id="{64950C64-5D81-40F1-9601-8BA0D63BAE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429000"/>
            <a:ext cx="12192000" cy="3429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7EED26-2E6F-4706-97AC-A78D6A373CFB}"/>
              </a:ext>
            </a:extLst>
          </p:cNvPr>
          <p:cNvSpPr>
            <a:spLocks noGrp="1"/>
          </p:cNvSpPr>
          <p:nvPr>
            <p:ph type="title"/>
          </p:nvPr>
        </p:nvSpPr>
        <p:spPr>
          <a:xfrm>
            <a:off x="2231136" y="3781241"/>
            <a:ext cx="7729729" cy="855406"/>
          </a:xfrm>
          <a:noFill/>
          <a:ln>
            <a:solidFill>
              <a:schemeClr val="bg1"/>
            </a:solidFill>
          </a:ln>
        </p:spPr>
        <p:txBody>
          <a:bodyPr>
            <a:normAutofit/>
          </a:bodyPr>
          <a:lstStyle/>
          <a:p>
            <a:r>
              <a:rPr lang="en-US" sz="2400">
                <a:solidFill>
                  <a:schemeClr val="bg1"/>
                </a:solidFill>
              </a:rPr>
              <a:t>Making sense of assessments</a:t>
            </a:r>
          </a:p>
        </p:txBody>
      </p:sp>
      <p:pic>
        <p:nvPicPr>
          <p:cNvPr id="5" name="Picture 4">
            <a:extLst>
              <a:ext uri="{FF2B5EF4-FFF2-40B4-BE49-F238E27FC236}">
                <a16:creationId xmlns:a16="http://schemas.microsoft.com/office/drawing/2014/main" id="{2903837C-89D7-4ABD-9638-9E3233516285}"/>
              </a:ext>
            </a:extLst>
          </p:cNvPr>
          <p:cNvPicPr>
            <a:picLocks noChangeAspect="1"/>
          </p:cNvPicPr>
          <p:nvPr/>
        </p:nvPicPr>
        <p:blipFill rotWithShape="1">
          <a:blip r:embed="rId2"/>
          <a:srcRect t="18982" b="4488"/>
          <a:stretch/>
        </p:blipFill>
        <p:spPr>
          <a:xfrm>
            <a:off x="20" y="-2"/>
            <a:ext cx="12191980" cy="3429000"/>
          </a:xfrm>
          <a:prstGeom prst="rect">
            <a:avLst/>
          </a:prstGeom>
        </p:spPr>
      </p:pic>
      <p:sp>
        <p:nvSpPr>
          <p:cNvPr id="3" name="Content Placeholder 2">
            <a:extLst>
              <a:ext uri="{FF2B5EF4-FFF2-40B4-BE49-F238E27FC236}">
                <a16:creationId xmlns:a16="http://schemas.microsoft.com/office/drawing/2014/main" id="{E3F88682-E22B-483E-B99E-7AC3F7ECBC6B}"/>
              </a:ext>
            </a:extLst>
          </p:cNvPr>
          <p:cNvSpPr>
            <a:spLocks noGrp="1"/>
          </p:cNvSpPr>
          <p:nvPr>
            <p:ph idx="1"/>
          </p:nvPr>
        </p:nvSpPr>
        <p:spPr>
          <a:xfrm>
            <a:off x="2238412" y="4846076"/>
            <a:ext cx="7715177" cy="1271556"/>
          </a:xfrm>
        </p:spPr>
        <p:txBody>
          <a:bodyPr>
            <a:normAutofit/>
          </a:bodyPr>
          <a:lstStyle/>
          <a:p>
            <a:pPr>
              <a:lnSpc>
                <a:spcPct val="90000"/>
              </a:lnSpc>
            </a:pPr>
            <a:r>
              <a:rPr lang="en-US" sz="1500" b="0" i="0">
                <a:solidFill>
                  <a:schemeClr val="bg1"/>
                </a:solidFill>
                <a:effectLst/>
                <a:latin typeface="Arial" panose="020B0604020202020204" pitchFamily="34" charset="0"/>
                <a:cs typeface="Arial" panose="020B0604020202020204" pitchFamily="34" charset="0"/>
              </a:rPr>
              <a:t>Under state law (sec 70.05(5), Wis. Stats.), each municipality must assess major classes of property within 10 percent of full value in the same year, at least once within a five-year period. </a:t>
            </a:r>
          </a:p>
          <a:p>
            <a:pPr>
              <a:lnSpc>
                <a:spcPct val="90000"/>
              </a:lnSpc>
            </a:pPr>
            <a:r>
              <a:rPr lang="en-US" sz="1500" b="0" i="0">
                <a:solidFill>
                  <a:schemeClr val="bg1"/>
                </a:solidFill>
                <a:effectLst/>
                <a:latin typeface="Arial" panose="020B0604020202020204" pitchFamily="34" charset="0"/>
                <a:cs typeface="Arial" panose="020B0604020202020204" pitchFamily="34" charset="0"/>
              </a:rPr>
              <a:t>If a City does not comply after six years, the State will conduct a supervised assessment.</a:t>
            </a:r>
          </a:p>
          <a:p>
            <a:pPr>
              <a:lnSpc>
                <a:spcPct val="90000"/>
              </a:lnSpc>
            </a:pPr>
            <a:endParaRPr lang="en-US" sz="150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7887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8C7D-1AF9-43D5-B5DD-43A352969137}"/>
              </a:ext>
            </a:extLst>
          </p:cNvPr>
          <p:cNvSpPr>
            <a:spLocks noGrp="1"/>
          </p:cNvSpPr>
          <p:nvPr>
            <p:ph type="title"/>
          </p:nvPr>
        </p:nvSpPr>
        <p:spPr/>
        <p:txBody>
          <a:bodyPr/>
          <a:lstStyle/>
          <a:p>
            <a:r>
              <a:rPr lang="en-US" dirty="0"/>
              <a:t>Making sense of assessments</a:t>
            </a:r>
          </a:p>
        </p:txBody>
      </p:sp>
      <p:sp>
        <p:nvSpPr>
          <p:cNvPr id="3" name="Content Placeholder 2">
            <a:extLst>
              <a:ext uri="{FF2B5EF4-FFF2-40B4-BE49-F238E27FC236}">
                <a16:creationId xmlns:a16="http://schemas.microsoft.com/office/drawing/2014/main" id="{BF0C9BE8-B9E6-4790-A75F-2CD6045A7C74}"/>
              </a:ext>
            </a:extLst>
          </p:cNvPr>
          <p:cNvSpPr>
            <a:spLocks noGrp="1"/>
          </p:cNvSpPr>
          <p:nvPr>
            <p:ph idx="1"/>
          </p:nvPr>
        </p:nvSpPr>
        <p:spPr/>
        <p:txBody>
          <a:bodyPr>
            <a:normAutofit fontScale="92500" lnSpcReduction="10000"/>
          </a:bodyPr>
          <a:lstStyle/>
          <a:p>
            <a:r>
              <a:rPr lang="en-US" b="0" i="0" dirty="0">
                <a:solidFill>
                  <a:srgbClr val="000000"/>
                </a:solidFill>
                <a:effectLst/>
                <a:latin typeface="Arial" panose="020B0604020202020204" pitchFamily="34" charset="0"/>
                <a:cs typeface="Arial" panose="020B0604020202020204" pitchFamily="34" charset="0"/>
              </a:rPr>
              <a:t>In 2018, the City underwent a Full Revaluation to bring assessed values into compliance after the Commercial property class was out of compliance for four years. </a:t>
            </a:r>
          </a:p>
          <a:p>
            <a:r>
              <a:rPr lang="en-US" b="0" i="0" dirty="0">
                <a:solidFill>
                  <a:srgbClr val="000000"/>
                </a:solidFill>
                <a:effectLst/>
                <a:latin typeface="Arial" panose="020B0604020202020204" pitchFamily="34" charset="0"/>
                <a:cs typeface="Arial" panose="020B0604020202020204" pitchFamily="34" charset="0"/>
              </a:rPr>
              <a:t>As a result, all property classes complied for 2018 and 2019. However, in 2020 and 2021 the Commercial class dropped out of compliance, at less than 90% of full value as determined by the DOR.  </a:t>
            </a:r>
          </a:p>
          <a:p>
            <a:r>
              <a:rPr lang="en-US" b="0" i="0" dirty="0">
                <a:solidFill>
                  <a:srgbClr val="000000"/>
                </a:solidFill>
                <a:effectLst/>
                <a:latin typeface="Arial" panose="020B0604020202020204" pitchFamily="34" charset="0"/>
                <a:cs typeface="Arial" panose="020B0604020202020204" pitchFamily="34" charset="0"/>
              </a:rPr>
              <a:t>According to City Assessor Accurate Appraisal, this is because of volatility in property values over the past couple of years. Accurate reports seeing ratios in some municipalities change more than 12% in one year! </a:t>
            </a:r>
          </a:p>
          <a:p>
            <a:r>
              <a:rPr lang="en-US" b="0" i="0" dirty="0">
                <a:solidFill>
                  <a:srgbClr val="000000"/>
                </a:solidFill>
                <a:effectLst/>
                <a:latin typeface="Arial" panose="020B0604020202020204" pitchFamily="34" charset="0"/>
                <a:cs typeface="Arial" panose="020B0604020202020204" pitchFamily="34" charset="0"/>
              </a:rPr>
              <a:t>In 2022, Accurate will perform an Interim Market Update which will bring property class values back into compliance.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09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8C7D-1AF9-43D5-B5DD-43A352969137}"/>
              </a:ext>
            </a:extLst>
          </p:cNvPr>
          <p:cNvSpPr>
            <a:spLocks noGrp="1"/>
          </p:cNvSpPr>
          <p:nvPr>
            <p:ph type="title"/>
          </p:nvPr>
        </p:nvSpPr>
        <p:spPr/>
        <p:txBody>
          <a:bodyPr/>
          <a:lstStyle/>
          <a:p>
            <a:r>
              <a:rPr lang="en-US" dirty="0"/>
              <a:t>Making sense of assessments</a:t>
            </a:r>
          </a:p>
        </p:txBody>
      </p:sp>
      <p:sp>
        <p:nvSpPr>
          <p:cNvPr id="3" name="Content Placeholder 2">
            <a:extLst>
              <a:ext uri="{FF2B5EF4-FFF2-40B4-BE49-F238E27FC236}">
                <a16:creationId xmlns:a16="http://schemas.microsoft.com/office/drawing/2014/main" id="{BF0C9BE8-B9E6-4790-A75F-2CD6045A7C74}"/>
              </a:ext>
            </a:extLst>
          </p:cNvPr>
          <p:cNvSpPr>
            <a:spLocks noGrp="1"/>
          </p:cNvSpPr>
          <p:nvPr>
            <p:ph idx="1"/>
          </p:nvPr>
        </p:nvSpPr>
        <p:spPr/>
        <p:txBody>
          <a:bodyPr>
            <a:normAutofit/>
          </a:bodyPr>
          <a:lstStyle/>
          <a:p>
            <a:r>
              <a:rPr lang="en-US" b="0" i="0" dirty="0">
                <a:solidFill>
                  <a:srgbClr val="000000"/>
                </a:solidFill>
                <a:effectLst/>
                <a:latin typeface="Arial" panose="020B0604020202020204" pitchFamily="34" charset="0"/>
                <a:cs typeface="Arial" panose="020B0604020202020204" pitchFamily="34" charset="0"/>
              </a:rPr>
              <a:t>An Interim Market Update is a type of revaluation but does not involve physical inspection of every property. </a:t>
            </a:r>
          </a:p>
          <a:p>
            <a:r>
              <a:rPr lang="en-US" b="0" i="0" dirty="0">
                <a:solidFill>
                  <a:srgbClr val="000000"/>
                </a:solidFill>
                <a:effectLst/>
                <a:latin typeface="Arial" panose="020B0604020202020204" pitchFamily="34" charset="0"/>
                <a:cs typeface="Arial" panose="020B0604020202020204" pitchFamily="34" charset="0"/>
              </a:rPr>
              <a:t>Just as in a regular Maintenance year, the assessor may inspect properties which changed hands or filed a building permit.  </a:t>
            </a:r>
          </a:p>
          <a:p>
            <a:r>
              <a:rPr lang="en-US" b="0" i="0" dirty="0">
                <a:solidFill>
                  <a:srgbClr val="000000"/>
                </a:solidFill>
                <a:effectLst/>
                <a:latin typeface="Arial" panose="020B0604020202020204" pitchFamily="34" charset="0"/>
                <a:cs typeface="Arial" panose="020B0604020202020204" pitchFamily="34" charset="0"/>
              </a:rPr>
              <a:t>During an Interim Market Update the assessor will look at the assessed value of all properties in the City and will use statistical data, sales data and any other information that may impact values to determine if the assessed value needs to be adjusted.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8013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8C7D-1AF9-43D5-B5DD-43A352969137}"/>
              </a:ext>
            </a:extLst>
          </p:cNvPr>
          <p:cNvSpPr>
            <a:spLocks noGrp="1"/>
          </p:cNvSpPr>
          <p:nvPr>
            <p:ph type="title"/>
          </p:nvPr>
        </p:nvSpPr>
        <p:spPr/>
        <p:txBody>
          <a:bodyPr/>
          <a:lstStyle/>
          <a:p>
            <a:r>
              <a:rPr lang="en-US" dirty="0"/>
              <a:t>How assessments determine taxes</a:t>
            </a:r>
          </a:p>
        </p:txBody>
      </p:sp>
      <p:sp>
        <p:nvSpPr>
          <p:cNvPr id="3" name="Content Placeholder 2">
            <a:extLst>
              <a:ext uri="{FF2B5EF4-FFF2-40B4-BE49-F238E27FC236}">
                <a16:creationId xmlns:a16="http://schemas.microsoft.com/office/drawing/2014/main" id="{BF0C9BE8-B9E6-4790-A75F-2CD6045A7C74}"/>
              </a:ext>
            </a:extLst>
          </p:cNvPr>
          <p:cNvSpPr>
            <a:spLocks noGrp="1"/>
          </p:cNvSpPr>
          <p:nvPr>
            <p:ph idx="1"/>
          </p:nvPr>
        </p:nvSpPr>
        <p:spPr/>
        <p:txBody>
          <a:bodyPr>
            <a:noAutofit/>
          </a:bodyPr>
          <a:lstStyle/>
          <a:p>
            <a:r>
              <a:rPr lang="en-US" b="0" i="0" dirty="0">
                <a:solidFill>
                  <a:schemeClr val="tx1"/>
                </a:solidFill>
                <a:effectLst/>
                <a:latin typeface="Arial" panose="020B0604020202020204" pitchFamily="34" charset="0"/>
                <a:cs typeface="Arial" panose="020B0604020202020204" pitchFamily="34" charset="0"/>
              </a:rPr>
              <a:t>Many taxpayers fear that a higher assessment will automatically mean higher property taxes. </a:t>
            </a:r>
          </a:p>
          <a:p>
            <a:endParaRPr lang="en-US" b="0" i="0" dirty="0">
              <a:solidFill>
                <a:schemeClr val="tx1"/>
              </a:solidFill>
              <a:effectLst/>
              <a:latin typeface="Arial" panose="020B0604020202020204" pitchFamily="34" charset="0"/>
              <a:cs typeface="Arial" panose="020B0604020202020204" pitchFamily="34" charset="0"/>
            </a:endParaRPr>
          </a:p>
          <a:p>
            <a:r>
              <a:rPr lang="en-US" b="0" i="0" dirty="0">
                <a:solidFill>
                  <a:schemeClr val="tx1"/>
                </a:solidFill>
                <a:effectLst/>
                <a:latin typeface="Arial" panose="020B0604020202020204" pitchFamily="34" charset="0"/>
                <a:cs typeface="Arial" panose="020B0604020202020204" pitchFamily="34" charset="0"/>
              </a:rPr>
              <a:t>But contrary to popular belief, higher assessments do not guarantee higher property taxes. In fact, it is even possible for an individual’s assessment to rise and property taxes to fall.</a:t>
            </a:r>
          </a:p>
          <a:p>
            <a:pPr marL="0" indent="0">
              <a:buNone/>
            </a:pPr>
            <a:endParaRPr lang="en-US" b="0" i="0" dirty="0">
              <a:solidFill>
                <a:schemeClr val="tx1"/>
              </a:solidFill>
              <a:effectLst/>
              <a:latin typeface="Arial" panose="020B0604020202020204" pitchFamily="34" charset="0"/>
              <a:cs typeface="Arial" panose="020B0604020202020204" pitchFamily="34" charset="0"/>
            </a:endParaRPr>
          </a:p>
          <a:p>
            <a:r>
              <a:rPr lang="en-US" b="0" i="0" dirty="0">
                <a:solidFill>
                  <a:schemeClr val="tx1"/>
                </a:solidFill>
                <a:effectLst/>
                <a:latin typeface="Arial" panose="020B0604020202020204" pitchFamily="34" charset="0"/>
                <a:cs typeface="Arial" panose="020B0604020202020204" pitchFamily="34" charset="0"/>
              </a:rPr>
              <a:t>This can better be seen by understanding the role assessments play in figuring property taxes. </a:t>
            </a:r>
          </a:p>
          <a:p>
            <a:pPr marL="0" indent="0">
              <a:buNone/>
            </a:pPr>
            <a:br>
              <a:rPr lang="en-US" dirty="0">
                <a:solidFill>
                  <a:schemeClr val="tx1"/>
                </a:solidFill>
                <a:latin typeface="Arial" panose="020B0604020202020204" pitchFamily="34" charset="0"/>
                <a:cs typeface="Arial" panose="020B0604020202020204" pitchFamily="34" charset="0"/>
              </a:rPr>
            </a:br>
            <a:br>
              <a:rPr lang="en-US" dirty="0">
                <a:solidFill>
                  <a:schemeClr val="tx1"/>
                </a:solidFill>
                <a:latin typeface="Arial" panose="020B0604020202020204" pitchFamily="34" charset="0"/>
                <a:cs typeface="Arial" panose="020B0604020202020204" pitchFamily="34" charset="0"/>
              </a:rPr>
            </a:b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421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8C7D-1AF9-43D5-B5DD-43A352969137}"/>
              </a:ext>
            </a:extLst>
          </p:cNvPr>
          <p:cNvSpPr>
            <a:spLocks noGrp="1"/>
          </p:cNvSpPr>
          <p:nvPr>
            <p:ph type="title"/>
          </p:nvPr>
        </p:nvSpPr>
        <p:spPr/>
        <p:txBody>
          <a:bodyPr/>
          <a:lstStyle/>
          <a:p>
            <a:r>
              <a:rPr lang="en-US" dirty="0"/>
              <a:t>How assessments determine taxes</a:t>
            </a:r>
          </a:p>
        </p:txBody>
      </p:sp>
      <p:sp>
        <p:nvSpPr>
          <p:cNvPr id="3" name="Content Placeholder 2">
            <a:extLst>
              <a:ext uri="{FF2B5EF4-FFF2-40B4-BE49-F238E27FC236}">
                <a16:creationId xmlns:a16="http://schemas.microsoft.com/office/drawing/2014/main" id="{BF0C9BE8-B9E6-4790-A75F-2CD6045A7C74}"/>
              </a:ext>
            </a:extLst>
          </p:cNvPr>
          <p:cNvSpPr>
            <a:spLocks noGrp="1"/>
          </p:cNvSpPr>
          <p:nvPr>
            <p:ph idx="1"/>
          </p:nvPr>
        </p:nvSpPr>
        <p:spPr/>
        <p:txBody>
          <a:bodyPr>
            <a:noAutofit/>
          </a:bodyPr>
          <a:lstStyle/>
          <a:p>
            <a:r>
              <a:rPr lang="en-US" b="0" i="0" dirty="0">
                <a:solidFill>
                  <a:schemeClr val="tx1"/>
                </a:solidFill>
                <a:effectLst/>
                <a:latin typeface="Arial" panose="020B0604020202020204" pitchFamily="34" charset="0"/>
                <a:cs typeface="Arial" panose="020B0604020202020204" pitchFamily="34" charset="0"/>
              </a:rPr>
              <a:t>Property assessments are used to apportion the total property taxes to be collected - the tax levy - among a community’s property owners. </a:t>
            </a:r>
          </a:p>
          <a:p>
            <a:r>
              <a:rPr lang="en-US" b="0" i="0" dirty="0">
                <a:solidFill>
                  <a:schemeClr val="tx1"/>
                </a:solidFill>
                <a:effectLst/>
                <a:latin typeface="Arial" panose="020B0604020202020204" pitchFamily="34" charset="0"/>
                <a:cs typeface="Arial" panose="020B0604020202020204" pitchFamily="34" charset="0"/>
              </a:rPr>
              <a:t>An owner’s share of the total tax levy is the same as the property’s share of total assessed value. </a:t>
            </a:r>
          </a:p>
          <a:p>
            <a:r>
              <a:rPr lang="en-US" b="0" i="0" dirty="0">
                <a:solidFill>
                  <a:schemeClr val="tx1"/>
                </a:solidFill>
                <a:effectLst/>
                <a:latin typeface="Arial" panose="020B0604020202020204" pitchFamily="34" charset="0"/>
                <a:cs typeface="Arial" panose="020B0604020202020204" pitchFamily="34" charset="0"/>
              </a:rPr>
              <a:t>For example, if an individual property’s assessed value represents 1% of a community’s total assessed value, the owner will pay 1% of the community’s property taxes.</a:t>
            </a:r>
          </a:p>
          <a:p>
            <a:r>
              <a:rPr lang="en-US" b="0" i="0" dirty="0">
                <a:solidFill>
                  <a:schemeClr val="tx1"/>
                </a:solidFill>
                <a:effectLst/>
                <a:latin typeface="Arial" panose="020B0604020202020204" pitchFamily="34" charset="0"/>
                <a:cs typeface="Arial" panose="020B0604020202020204" pitchFamily="34" charset="0"/>
              </a:rPr>
              <a:t>When the tax levy remains unchanged, an individual tax bill can only go up if the property being taxed grows sufficiently in value to represent a larger part of a community’s total valuation. And this can only happen when an individual assessment increases faster than total community assessed values.</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9844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AAEE9-E360-4F4A-BCF3-2BC88E9CF3F3}"/>
              </a:ext>
            </a:extLst>
          </p:cNvPr>
          <p:cNvSpPr>
            <a:spLocks noGrp="1"/>
          </p:cNvSpPr>
          <p:nvPr>
            <p:ph type="title"/>
          </p:nvPr>
        </p:nvSpPr>
        <p:spPr/>
        <p:txBody>
          <a:bodyPr/>
          <a:lstStyle/>
          <a:p>
            <a:r>
              <a:rPr lang="en-US" dirty="0"/>
              <a:t>Wisconsin taxpayer alliance-SMALLVILLE, WI ASSESSMENT EXAMPLE</a:t>
            </a:r>
          </a:p>
        </p:txBody>
      </p:sp>
      <p:sp>
        <p:nvSpPr>
          <p:cNvPr id="3" name="Content Placeholder 2">
            <a:extLst>
              <a:ext uri="{FF2B5EF4-FFF2-40B4-BE49-F238E27FC236}">
                <a16:creationId xmlns:a16="http://schemas.microsoft.com/office/drawing/2014/main" id="{E2BD3154-E3DE-4C04-AFF4-462A8C889A0B}"/>
              </a:ext>
            </a:extLst>
          </p:cNvPr>
          <p:cNvSpPr>
            <a:spLocks noGrp="1"/>
          </p:cNvSpPr>
          <p:nvPr>
            <p:ph idx="1"/>
          </p:nvPr>
        </p:nvSpPr>
        <p:spPr/>
        <p:txBody>
          <a:bodyPr>
            <a:normAutofit fontScale="77500" lnSpcReduction="20000"/>
          </a:bodyPr>
          <a:lstStyle/>
          <a:p>
            <a:r>
              <a:rPr lang="en-US" sz="1900" dirty="0">
                <a:solidFill>
                  <a:schemeClr val="tx1"/>
                </a:solidFill>
                <a:latin typeface="Arial" panose="020B0604020202020204" pitchFamily="34" charset="0"/>
                <a:cs typeface="Arial" panose="020B0604020202020204" pitchFamily="34" charset="0"/>
              </a:rPr>
              <a:t>The Wisconsin Taxpayer Alliance created a mythical Wisconsin hamlet to help individuals understand assessments better:</a:t>
            </a:r>
          </a:p>
          <a:p>
            <a:pPr marL="0" indent="0">
              <a:buNone/>
            </a:pPr>
            <a:endParaRPr lang="en-US" sz="1900" dirty="0">
              <a:solidFill>
                <a:schemeClr val="tx1"/>
              </a:solidFill>
              <a:latin typeface="Arial" panose="020B0604020202020204" pitchFamily="34" charset="0"/>
              <a:cs typeface="Arial" panose="020B0604020202020204" pitchFamily="34" charset="0"/>
            </a:endParaRPr>
          </a:p>
          <a:p>
            <a:r>
              <a:rPr lang="en-US" sz="1900" b="0" i="0" dirty="0">
                <a:solidFill>
                  <a:schemeClr val="tx1"/>
                </a:solidFill>
                <a:effectLst/>
                <a:latin typeface="Arial" panose="020B0604020202020204" pitchFamily="34" charset="0"/>
                <a:cs typeface="Arial" panose="020B0604020202020204" pitchFamily="34" charset="0"/>
              </a:rPr>
              <a:t>During 2022, there were 4 homes in Smallville, each valued at $50,000. </a:t>
            </a:r>
          </a:p>
          <a:p>
            <a:pPr marL="0" indent="0">
              <a:buNone/>
            </a:pPr>
            <a:endParaRPr lang="en-US" sz="1900" b="0" i="0" dirty="0">
              <a:solidFill>
                <a:schemeClr val="tx1"/>
              </a:solidFill>
              <a:effectLst/>
              <a:latin typeface="Arial" panose="020B0604020202020204" pitchFamily="34" charset="0"/>
              <a:cs typeface="Arial" panose="020B0604020202020204" pitchFamily="34" charset="0"/>
            </a:endParaRPr>
          </a:p>
          <a:p>
            <a:r>
              <a:rPr lang="en-US" sz="1900" b="0" i="0" dirty="0">
                <a:solidFill>
                  <a:schemeClr val="tx1"/>
                </a:solidFill>
                <a:effectLst/>
                <a:latin typeface="Arial" panose="020B0604020202020204" pitchFamily="34" charset="0"/>
                <a:cs typeface="Arial" panose="020B0604020202020204" pitchFamily="34" charset="0"/>
              </a:rPr>
              <a:t>Total assessed value in the community was $200,000 ($50,000 x 4 homes). </a:t>
            </a:r>
            <a:endParaRPr lang="en-US" sz="1900" dirty="0">
              <a:solidFill>
                <a:schemeClr val="tx1"/>
              </a:solidFill>
              <a:latin typeface="Arial" panose="020B0604020202020204" pitchFamily="34" charset="0"/>
              <a:cs typeface="Arial" panose="020B0604020202020204" pitchFamily="34" charset="0"/>
            </a:endParaRPr>
          </a:p>
          <a:p>
            <a:pPr marL="0" indent="0">
              <a:buNone/>
            </a:pPr>
            <a:endParaRPr lang="en-US" sz="1900" b="0" i="0" dirty="0">
              <a:solidFill>
                <a:schemeClr val="tx1"/>
              </a:solidFill>
              <a:effectLst/>
              <a:latin typeface="Arial" panose="020B0604020202020204" pitchFamily="34" charset="0"/>
              <a:cs typeface="Arial" panose="020B0604020202020204" pitchFamily="34" charset="0"/>
            </a:endParaRPr>
          </a:p>
          <a:p>
            <a:r>
              <a:rPr lang="en-US" sz="1900" b="0" i="0" dirty="0">
                <a:solidFill>
                  <a:schemeClr val="tx1"/>
                </a:solidFill>
                <a:effectLst/>
                <a:latin typeface="Arial" panose="020B0604020202020204" pitchFamily="34" charset="0"/>
                <a:cs typeface="Arial" panose="020B0604020202020204" pitchFamily="34" charset="0"/>
              </a:rPr>
              <a:t>Each of the 4 owners – Owner A, Owner B, Owner C and Owner D - owned 1/4 of Smallville’s property value; so, each paid one-fourth of the property taxes.</a:t>
            </a:r>
            <a:br>
              <a:rPr lang="en-US" sz="2600" dirty="0">
                <a:solidFill>
                  <a:schemeClr val="tx1"/>
                </a:solidFill>
                <a:latin typeface="Arial" panose="020B0604020202020204" pitchFamily="34" charset="0"/>
                <a:cs typeface="Arial" panose="020B0604020202020204" pitchFamily="34" charset="0"/>
              </a:rPr>
            </a:br>
            <a:br>
              <a:rPr lang="en-US" sz="2600" dirty="0">
                <a:solidFill>
                  <a:schemeClr val="tx1"/>
                </a:solidFill>
                <a:latin typeface="Arial" panose="020B0604020202020204" pitchFamily="34" charset="0"/>
                <a:cs typeface="Arial" panose="020B0604020202020204" pitchFamily="34" charset="0"/>
              </a:rPr>
            </a:br>
            <a:endParaRPr lang="en-US" sz="33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272657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85473717FB7249ADACD8F6071E784D" ma:contentTypeVersion="16" ma:contentTypeDescription="Create a new document." ma:contentTypeScope="" ma:versionID="24253e6545992bc41c33ebafefce1362">
  <xsd:schema xmlns:xsd="http://www.w3.org/2001/XMLSchema" xmlns:xs="http://www.w3.org/2001/XMLSchema" xmlns:p="http://schemas.microsoft.com/office/2006/metadata/properties" xmlns:ns2="65f4b918-9612-45d2-b015-e5729a7e4582" xmlns:ns3="1166b1e5-ef29-4ce1-8258-b4275b2a1b1f" targetNamespace="http://schemas.microsoft.com/office/2006/metadata/properties" ma:root="true" ma:fieldsID="abe0bbb3ed435fab3bdaa83cc2079684" ns2:_="" ns3:_="">
    <xsd:import namespace="65f4b918-9612-45d2-b015-e5729a7e4582"/>
    <xsd:import namespace="1166b1e5-ef29-4ce1-8258-b4275b2a1b1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3:_Flow_SignoffStatus" minOccurs="0"/>
                <xsd:element ref="ns3:MediaServiceAutoKeyPoints" minOccurs="0"/>
                <xsd:element ref="ns3:MediaServiceKeyPoint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f4b918-9612-45d2-b015-e5729a7e458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d7b5bc9b-6500-4367-8468-57f8a3ef00c2}" ma:internalName="TaxCatchAll" ma:showField="CatchAllData" ma:web="65f4b918-9612-45d2-b015-e5729a7e458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166b1e5-ef29-4ce1-8258-b4275b2a1b1f"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_Flow_SignoffStatus" ma:index="18" nillable="true" ma:displayName="Sign-off status" ma:internalName="_x0024_Resources_x003a_core_x002c_Signoff_Status_x003b_">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70cc4eb-d46a-49bd-b0eb-b47051a9b270"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166b1e5-ef29-4ce1-8258-b4275b2a1b1f">
      <Terms xmlns="http://schemas.microsoft.com/office/infopath/2007/PartnerControls"/>
    </lcf76f155ced4ddcb4097134ff3c332f>
    <TaxCatchAll xmlns="65f4b918-9612-45d2-b015-e5729a7e4582" xsi:nil="true"/>
    <_Flow_SignoffStatus xmlns="1166b1e5-ef29-4ce1-8258-b4275b2a1b1f" xsi:nil="true"/>
  </documentManagement>
</p:properties>
</file>

<file path=customXml/itemProps1.xml><?xml version="1.0" encoding="utf-8"?>
<ds:datastoreItem xmlns:ds="http://schemas.openxmlformats.org/officeDocument/2006/customXml" ds:itemID="{A29F3DA5-E125-4CAD-9BB4-E5005B87964C}"/>
</file>

<file path=customXml/itemProps2.xml><?xml version="1.0" encoding="utf-8"?>
<ds:datastoreItem xmlns:ds="http://schemas.openxmlformats.org/officeDocument/2006/customXml" ds:itemID="{7ABB6EAB-BD99-48C5-A23E-C1E0B987893D}"/>
</file>

<file path=customXml/itemProps3.xml><?xml version="1.0" encoding="utf-8"?>
<ds:datastoreItem xmlns:ds="http://schemas.openxmlformats.org/officeDocument/2006/customXml" ds:itemID="{D5126568-FDEF-4291-AC80-883746BB8300}"/>
</file>

<file path=docProps/app.xml><?xml version="1.0" encoding="utf-8"?>
<Properties xmlns="http://schemas.openxmlformats.org/officeDocument/2006/extended-properties" xmlns:vt="http://schemas.openxmlformats.org/officeDocument/2006/docPropsVTypes">
  <TotalTime>1166</TotalTime>
  <Words>1586</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Parcel</vt:lpstr>
      <vt:lpstr>PowerPoint Presentation</vt:lpstr>
      <vt:lpstr>Making sense of assessments</vt:lpstr>
      <vt:lpstr>Making sense of assessments</vt:lpstr>
      <vt:lpstr>Making sense of assessments</vt:lpstr>
      <vt:lpstr>Making sense of assessments</vt:lpstr>
      <vt:lpstr>Making sense of assessments</vt:lpstr>
      <vt:lpstr>How assessments determine taxes</vt:lpstr>
      <vt:lpstr>How assessments determine taxes</vt:lpstr>
      <vt:lpstr>Wisconsin taxpayer alliance-SMALLVILLE, WI ASSESSMENT EXAMPLE</vt:lpstr>
      <vt:lpstr>Wisconsin taxpayer alliance-SMALLVILLE, WI ASSESSMENT EXAMPLE</vt:lpstr>
      <vt:lpstr>Wisconsin taxpayer alliance-SMALLVILLE, WI Assessment Jump</vt:lpstr>
      <vt:lpstr>Wisconsin taxpayer alliance-SMALLVILLE, WI Assessment Jump</vt:lpstr>
      <vt:lpstr>Wisconsin taxpayer alliance-SMALLVILLE, WI Assessment Jump</vt:lpstr>
      <vt:lpstr>Wisconsin taxpayer alliance-SMALLVILLE, WI Assessment Jump</vt:lpstr>
      <vt:lpstr>CITY OF PLATTEVILLE  TAX RATE HISTORY</vt:lpstr>
      <vt:lpstr>CITY OF PLATTEVILLE  TAX RATE HISTORY</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Ruechel</dc:creator>
  <cp:lastModifiedBy>Colette Steffen</cp:lastModifiedBy>
  <cp:revision>6</cp:revision>
  <dcterms:created xsi:type="dcterms:W3CDTF">2020-10-09T22:47:06Z</dcterms:created>
  <dcterms:modified xsi:type="dcterms:W3CDTF">2022-04-21T15:22:57Z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0x010100C385473717FB7249ADACD8F6071E784D</vt:lpwstr>
  </property>
</Properties>
</file>