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1"/>
  </p:notesMasterIdLst>
  <p:handoutMasterIdLst>
    <p:handoutMasterId r:id="rId42"/>
  </p:handoutMasterIdLst>
  <p:sldIdLst>
    <p:sldId id="256" r:id="rId2"/>
    <p:sldId id="466" r:id="rId3"/>
    <p:sldId id="521" r:id="rId4"/>
    <p:sldId id="516" r:id="rId5"/>
    <p:sldId id="522" r:id="rId6"/>
    <p:sldId id="515" r:id="rId7"/>
    <p:sldId id="571" r:id="rId8"/>
    <p:sldId id="572" r:id="rId9"/>
    <p:sldId id="573" r:id="rId10"/>
    <p:sldId id="575" r:id="rId11"/>
    <p:sldId id="574" r:id="rId12"/>
    <p:sldId id="467" r:id="rId13"/>
    <p:sldId id="496" r:id="rId14"/>
    <p:sldId id="556" r:id="rId15"/>
    <p:sldId id="559" r:id="rId16"/>
    <p:sldId id="587" r:id="rId17"/>
    <p:sldId id="588" r:id="rId18"/>
    <p:sldId id="589" r:id="rId19"/>
    <p:sldId id="500" r:id="rId20"/>
    <p:sldId id="555" r:id="rId21"/>
    <p:sldId id="590" r:id="rId22"/>
    <p:sldId id="591" r:id="rId23"/>
    <p:sldId id="510" r:id="rId24"/>
    <p:sldId id="577" r:id="rId25"/>
    <p:sldId id="563" r:id="rId26"/>
    <p:sldId id="592" r:id="rId27"/>
    <p:sldId id="593" r:id="rId28"/>
    <p:sldId id="594" r:id="rId29"/>
    <p:sldId id="595" r:id="rId30"/>
    <p:sldId id="514" r:id="rId31"/>
    <p:sldId id="576" r:id="rId32"/>
    <p:sldId id="569" r:id="rId33"/>
    <p:sldId id="570" r:id="rId34"/>
    <p:sldId id="596" r:id="rId35"/>
    <p:sldId id="597" r:id="rId36"/>
    <p:sldId id="598" r:id="rId37"/>
    <p:sldId id="599" r:id="rId38"/>
    <p:sldId id="600" r:id="rId39"/>
    <p:sldId id="370"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9900"/>
    <a:srgbClr val="00CCFF"/>
    <a:srgbClr val="008000"/>
    <a:srgbClr val="D5D10E"/>
    <a:srgbClr val="A4A91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8" autoAdjust="0"/>
    <p:restoredTop sz="86207" autoAdjust="0"/>
  </p:normalViewPr>
  <p:slideViewPr>
    <p:cSldViewPr>
      <p:cViewPr varScale="1">
        <p:scale>
          <a:sx n="76" d="100"/>
          <a:sy n="76" d="100"/>
        </p:scale>
        <p:origin x="141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244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5300" cy="46355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defTabSz="930838">
              <a:defRPr sz="1200"/>
            </a:lvl1pPr>
          </a:lstStyle>
          <a:p>
            <a:pPr>
              <a:defRPr/>
            </a:pPr>
            <a:endParaRPr lang="en-US" dirty="0"/>
          </a:p>
        </p:txBody>
      </p:sp>
      <p:sp>
        <p:nvSpPr>
          <p:cNvPr id="41987" name="Rectangle 3"/>
          <p:cNvSpPr>
            <a:spLocks noGrp="1" noChangeArrowheads="1"/>
          </p:cNvSpPr>
          <p:nvPr>
            <p:ph type="dt" sz="quarter" idx="1"/>
          </p:nvPr>
        </p:nvSpPr>
        <p:spPr bwMode="auto">
          <a:xfrm>
            <a:off x="3973513" y="0"/>
            <a:ext cx="3035300" cy="46355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defTabSz="930838">
              <a:defRPr sz="1200"/>
            </a:lvl1pPr>
          </a:lstStyle>
          <a:p>
            <a:pPr>
              <a:defRPr/>
            </a:pPr>
            <a:endParaRPr lang="en-US" dirty="0"/>
          </a:p>
        </p:txBody>
      </p:sp>
      <p:sp>
        <p:nvSpPr>
          <p:cNvPr id="41988" name="Rectangle 4"/>
          <p:cNvSpPr>
            <a:spLocks noGrp="1" noChangeArrowheads="1"/>
          </p:cNvSpPr>
          <p:nvPr>
            <p:ph type="ftr" sz="quarter" idx="2"/>
          </p:nvPr>
        </p:nvSpPr>
        <p:spPr bwMode="auto">
          <a:xfrm>
            <a:off x="0" y="8831263"/>
            <a:ext cx="3035300" cy="463550"/>
          </a:xfrm>
          <a:prstGeom prst="rect">
            <a:avLst/>
          </a:prstGeom>
          <a:noFill/>
          <a:ln w="9525">
            <a:noFill/>
            <a:miter lim="800000"/>
            <a:headEnd/>
            <a:tailEnd/>
          </a:ln>
          <a:effectLst/>
        </p:spPr>
        <p:txBody>
          <a:bodyPr vert="horz" wrap="square" lIns="93135" tIns="46567" rIns="93135" bIns="46567" numCol="1" anchor="b" anchorCtr="0" compatLnSpc="1">
            <a:prstTxWarp prst="textNoShape">
              <a:avLst/>
            </a:prstTxWarp>
          </a:bodyPr>
          <a:lstStyle>
            <a:lvl1pPr defTabSz="930838">
              <a:defRPr sz="1200"/>
            </a:lvl1pPr>
          </a:lstStyle>
          <a:p>
            <a:pPr>
              <a:defRPr/>
            </a:pPr>
            <a:endParaRPr lang="en-US" dirty="0"/>
          </a:p>
        </p:txBody>
      </p:sp>
      <p:sp>
        <p:nvSpPr>
          <p:cNvPr id="41989" name="Rectangle 5"/>
          <p:cNvSpPr>
            <a:spLocks noGrp="1" noChangeArrowheads="1"/>
          </p:cNvSpPr>
          <p:nvPr>
            <p:ph type="sldNum" sz="quarter" idx="3"/>
          </p:nvPr>
        </p:nvSpPr>
        <p:spPr bwMode="auto">
          <a:xfrm>
            <a:off x="3973513" y="8831263"/>
            <a:ext cx="3035300" cy="463550"/>
          </a:xfrm>
          <a:prstGeom prst="rect">
            <a:avLst/>
          </a:prstGeom>
          <a:noFill/>
          <a:ln w="9525">
            <a:noFill/>
            <a:miter lim="800000"/>
            <a:headEnd/>
            <a:tailEnd/>
          </a:ln>
          <a:effectLst/>
        </p:spPr>
        <p:txBody>
          <a:bodyPr vert="horz" wrap="square" lIns="93135" tIns="46567" rIns="93135" bIns="46567" numCol="1" anchor="b" anchorCtr="0" compatLnSpc="1">
            <a:prstTxWarp prst="textNoShape">
              <a:avLst/>
            </a:prstTxWarp>
          </a:bodyPr>
          <a:lstStyle>
            <a:lvl1pPr algn="r" defTabSz="930838">
              <a:defRPr sz="1200"/>
            </a:lvl1pPr>
          </a:lstStyle>
          <a:p>
            <a:pPr>
              <a:defRPr/>
            </a:pPr>
            <a:fld id="{6B6DB2F0-DF2C-478B-83AB-4EC6F92F2CB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27" tIns="45713" rIns="91427" bIns="45713" rtlCol="0"/>
          <a:lstStyle>
            <a:lvl1pPr algn="r">
              <a:defRPr sz="1200"/>
            </a:lvl1pPr>
          </a:lstStyle>
          <a:p>
            <a:fld id="{190F629A-0101-4437-955D-8C2D80F07F4B}" type="datetimeFigureOut">
              <a:rPr lang="en-US" smtClean="0"/>
              <a:pPr/>
              <a:t>3/11/2019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27" tIns="45713" rIns="91427" bIns="45713" rtlCol="0" anchor="b"/>
          <a:lstStyle>
            <a:lvl1pPr algn="r">
              <a:defRPr sz="1200"/>
            </a:lvl1pPr>
          </a:lstStyle>
          <a:p>
            <a:fld id="{3E12BE0E-632E-477D-9243-0E7348A2240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State</a:t>
            </a:r>
            <a:r>
              <a:rPr lang="en-US" baseline="0" dirty="0"/>
              <a:t> why these shapes are the way they are even though they may want to change the boundaries for how they think they should be. We are tied to funding sources.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E12BE0E-632E-477D-9243-0E7348A2240D}" type="slidenum">
              <a:rPr lang="en-US" smtClean="0"/>
              <a:pPr/>
              <a:t>31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12BE0E-632E-477D-9243-0E7348A2240D}" type="slidenum">
              <a:rPr lang="en-US" smtClean="0"/>
              <a:pPr/>
              <a:t>39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9"/>
          <p:cNvSpPr>
            <a:spLocks noChangeArrowheads="1"/>
          </p:cNvSpPr>
          <p:nvPr/>
        </p:nvSpPr>
        <p:spPr bwMode="auto">
          <a:xfrm>
            <a:off x="0" y="-228600"/>
            <a:ext cx="6210300" cy="571500"/>
          </a:xfrm>
          <a:prstGeom prst="rect">
            <a:avLst/>
          </a:prstGeom>
          <a:solidFill>
            <a:srgbClr val="D5D10E"/>
          </a:solidFill>
          <a:ln w="9525" algn="in">
            <a:noFill/>
            <a:miter lim="800000"/>
            <a:headEnd/>
            <a:tailEnd/>
          </a:ln>
          <a:effectLst/>
        </p:spPr>
        <p:txBody>
          <a:bodyPr lIns="36576" tIns="36576" rIns="36576" bIns="36576"/>
          <a:lstStyle/>
          <a:p>
            <a:pPr>
              <a:defRPr/>
            </a:pPr>
            <a:endParaRPr lang="en-US" dirty="0"/>
          </a:p>
        </p:txBody>
      </p:sp>
      <p:sp>
        <p:nvSpPr>
          <p:cNvPr id="6" name="Rectangle 10"/>
          <p:cNvSpPr>
            <a:spLocks noChangeArrowheads="1"/>
          </p:cNvSpPr>
          <p:nvPr/>
        </p:nvSpPr>
        <p:spPr bwMode="auto">
          <a:xfrm>
            <a:off x="6324600" y="-228600"/>
            <a:ext cx="800100" cy="57150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9" name="Rectangle 11"/>
          <p:cNvSpPr>
            <a:spLocks noChangeArrowheads="1"/>
          </p:cNvSpPr>
          <p:nvPr/>
        </p:nvSpPr>
        <p:spPr bwMode="auto">
          <a:xfrm>
            <a:off x="7239000" y="-228600"/>
            <a:ext cx="457200" cy="57150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sp>
        <p:nvSpPr>
          <p:cNvPr id="10" name="Rectangle 4"/>
          <p:cNvSpPr>
            <a:spLocks noChangeArrowheads="1"/>
          </p:cNvSpPr>
          <p:nvPr/>
        </p:nvSpPr>
        <p:spPr bwMode="auto">
          <a:xfrm>
            <a:off x="2057400" y="6800850"/>
            <a:ext cx="5829300" cy="57150"/>
          </a:xfrm>
          <a:prstGeom prst="rect">
            <a:avLst/>
          </a:prstGeom>
          <a:solidFill>
            <a:srgbClr val="D5D10E"/>
          </a:solidFill>
          <a:ln w="9525" algn="in">
            <a:noFill/>
            <a:miter lim="800000"/>
            <a:headEnd/>
            <a:tailEnd/>
          </a:ln>
          <a:effectLst/>
        </p:spPr>
        <p:txBody>
          <a:bodyPr lIns="36576" tIns="36576" rIns="36576" bIns="36576"/>
          <a:lstStyle/>
          <a:p>
            <a:pPr>
              <a:defRPr/>
            </a:pPr>
            <a:endParaRPr lang="en-US" dirty="0"/>
          </a:p>
        </p:txBody>
      </p:sp>
      <p:sp>
        <p:nvSpPr>
          <p:cNvPr id="11" name="Rectangle 5"/>
          <p:cNvSpPr>
            <a:spLocks noChangeArrowheads="1"/>
          </p:cNvSpPr>
          <p:nvPr/>
        </p:nvSpPr>
        <p:spPr bwMode="auto">
          <a:xfrm>
            <a:off x="8001000" y="680085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12" name="Rectangle 6"/>
          <p:cNvSpPr>
            <a:spLocks noChangeArrowheads="1"/>
          </p:cNvSpPr>
          <p:nvPr/>
        </p:nvSpPr>
        <p:spPr bwMode="auto">
          <a:xfrm>
            <a:off x="8915400" y="680085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sp>
        <p:nvSpPr>
          <p:cNvPr id="7" name="Rectangle 2"/>
          <p:cNvSpPr>
            <a:spLocks noGrp="1" noChangeArrowheads="1"/>
          </p:cNvSpPr>
          <p:nvPr>
            <p:ph type="ctrTitle"/>
          </p:nvPr>
        </p:nvSpPr>
        <p:spPr>
          <a:xfrm>
            <a:off x="0" y="1905000"/>
            <a:ext cx="9144000" cy="1470025"/>
          </a:xfrm>
        </p:spPr>
        <p:txBody>
          <a:bodyPr/>
          <a:lstStyle>
            <a:lvl1pPr>
              <a:defRPr>
                <a:solidFill>
                  <a:srgbClr val="D5D10E"/>
                </a:solidFill>
              </a:defRPr>
            </a:lvl1pPr>
          </a:lstStyle>
          <a:p>
            <a:r>
              <a:rPr lang="en-US" dirty="0"/>
              <a:t>Click to edit Master title style</a:t>
            </a:r>
          </a:p>
        </p:txBody>
      </p:sp>
      <p:sp>
        <p:nvSpPr>
          <p:cNvPr id="8" name="Rectangle 3"/>
          <p:cNvSpPr>
            <a:spLocks noGrp="1" noChangeArrowheads="1"/>
          </p:cNvSpPr>
          <p:nvPr>
            <p:ph type="subTitle" idx="1"/>
          </p:nvPr>
        </p:nvSpPr>
        <p:spPr>
          <a:xfrm>
            <a:off x="0" y="3657600"/>
            <a:ext cx="9144000" cy="1143000"/>
          </a:xfrm>
        </p:spPr>
        <p:txBody>
          <a:bodyPr/>
          <a:lstStyle>
            <a:lvl1pPr algn="ctr">
              <a:buNone/>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
          <p:cNvGrpSpPr>
            <a:grpSpLocks/>
          </p:cNvGrpSpPr>
          <p:nvPr/>
        </p:nvGrpSpPr>
        <p:grpSpPr bwMode="auto">
          <a:xfrm>
            <a:off x="2057400" y="6800850"/>
            <a:ext cx="7086600" cy="57150"/>
            <a:chOff x="2057400" y="6800850"/>
            <a:chExt cx="7086600" cy="57150"/>
          </a:xfrm>
        </p:grpSpPr>
        <p:sp>
          <p:nvSpPr>
            <p:cNvPr id="5" name="Rectangle 4"/>
            <p:cNvSpPr>
              <a:spLocks noChangeArrowheads="1"/>
            </p:cNvSpPr>
            <p:nvPr/>
          </p:nvSpPr>
          <p:spPr bwMode="auto">
            <a:xfrm>
              <a:off x="2057400" y="6800850"/>
              <a:ext cx="5829300" cy="57150"/>
            </a:xfrm>
            <a:prstGeom prst="rect">
              <a:avLst/>
            </a:prstGeom>
            <a:solidFill>
              <a:srgbClr val="A4A91F"/>
            </a:solidFill>
            <a:ln w="9525" algn="in">
              <a:noFill/>
              <a:miter lim="800000"/>
              <a:headEnd/>
              <a:tailEnd/>
            </a:ln>
            <a:effectLst/>
          </p:spPr>
          <p:txBody>
            <a:bodyPr lIns="36576" tIns="36576" rIns="36576" bIns="36576"/>
            <a:lstStyle/>
            <a:p>
              <a:pPr>
                <a:defRPr/>
              </a:pPr>
              <a:endParaRPr lang="en-US" dirty="0"/>
            </a:p>
          </p:txBody>
        </p:sp>
        <p:sp>
          <p:nvSpPr>
            <p:cNvPr id="6" name="Rectangle 5"/>
            <p:cNvSpPr>
              <a:spLocks noChangeArrowheads="1"/>
            </p:cNvSpPr>
            <p:nvPr/>
          </p:nvSpPr>
          <p:spPr bwMode="auto">
            <a:xfrm>
              <a:off x="8001000" y="680085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7" name="Rectangle 6"/>
            <p:cNvSpPr>
              <a:spLocks noChangeArrowheads="1"/>
            </p:cNvSpPr>
            <p:nvPr/>
          </p:nvSpPr>
          <p:spPr bwMode="auto">
            <a:xfrm>
              <a:off x="8915400" y="680085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grpSp>
      <p:grpSp>
        <p:nvGrpSpPr>
          <p:cNvPr id="8" name="Group 11"/>
          <p:cNvGrpSpPr>
            <a:grpSpLocks/>
          </p:cNvGrpSpPr>
          <p:nvPr/>
        </p:nvGrpSpPr>
        <p:grpSpPr bwMode="auto">
          <a:xfrm>
            <a:off x="0" y="0"/>
            <a:ext cx="7086600" cy="57150"/>
            <a:chOff x="2057400" y="0"/>
            <a:chExt cx="7086600" cy="57150"/>
          </a:xfrm>
        </p:grpSpPr>
        <p:sp>
          <p:nvSpPr>
            <p:cNvPr id="9" name="Rectangle 8"/>
            <p:cNvSpPr>
              <a:spLocks noChangeArrowheads="1"/>
            </p:cNvSpPr>
            <p:nvPr/>
          </p:nvSpPr>
          <p:spPr bwMode="auto">
            <a:xfrm rot="10800000">
              <a:off x="2057400" y="0"/>
              <a:ext cx="5829300" cy="57150"/>
            </a:xfrm>
            <a:prstGeom prst="rect">
              <a:avLst/>
            </a:prstGeom>
            <a:solidFill>
              <a:srgbClr val="A4A91F"/>
            </a:solidFill>
            <a:ln w="9525" algn="in">
              <a:noFill/>
              <a:miter lim="800000"/>
              <a:headEnd/>
              <a:tailEnd/>
            </a:ln>
            <a:effectLst/>
          </p:spPr>
          <p:txBody>
            <a:bodyPr lIns="36576" tIns="36576" rIns="36576" bIns="36576"/>
            <a:lstStyle/>
            <a:p>
              <a:pPr>
                <a:defRPr/>
              </a:pPr>
              <a:endParaRPr lang="en-US" dirty="0"/>
            </a:p>
          </p:txBody>
        </p:sp>
        <p:sp>
          <p:nvSpPr>
            <p:cNvPr id="10" name="Rectangle 9"/>
            <p:cNvSpPr>
              <a:spLocks noChangeArrowheads="1"/>
            </p:cNvSpPr>
            <p:nvPr/>
          </p:nvSpPr>
          <p:spPr bwMode="auto">
            <a:xfrm rot="10800000">
              <a:off x="8001000" y="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11" name="Rectangle 10"/>
            <p:cNvSpPr>
              <a:spLocks noChangeArrowheads="1"/>
            </p:cNvSpPr>
            <p:nvPr/>
          </p:nvSpPr>
          <p:spPr bwMode="auto">
            <a:xfrm rot="10800000">
              <a:off x="8915400" y="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gr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13"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14"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08CEFC44-0502-4BC2-9CE3-B92A1B1839D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3"/>
          <p:cNvGrpSpPr>
            <a:grpSpLocks/>
          </p:cNvGrpSpPr>
          <p:nvPr/>
        </p:nvGrpSpPr>
        <p:grpSpPr bwMode="auto">
          <a:xfrm>
            <a:off x="2057400" y="6800850"/>
            <a:ext cx="7086600" cy="57150"/>
            <a:chOff x="2057400" y="6800850"/>
            <a:chExt cx="7086600" cy="57150"/>
          </a:xfrm>
        </p:grpSpPr>
        <p:sp>
          <p:nvSpPr>
            <p:cNvPr id="5" name="Rectangle 4"/>
            <p:cNvSpPr>
              <a:spLocks noChangeArrowheads="1"/>
            </p:cNvSpPr>
            <p:nvPr/>
          </p:nvSpPr>
          <p:spPr bwMode="auto">
            <a:xfrm>
              <a:off x="2057400" y="6800850"/>
              <a:ext cx="5829300" cy="57150"/>
            </a:xfrm>
            <a:prstGeom prst="rect">
              <a:avLst/>
            </a:prstGeom>
            <a:solidFill>
              <a:srgbClr val="A4A91F"/>
            </a:solidFill>
            <a:ln w="9525" algn="in">
              <a:noFill/>
              <a:miter lim="800000"/>
              <a:headEnd/>
              <a:tailEnd/>
            </a:ln>
            <a:effectLst/>
          </p:spPr>
          <p:txBody>
            <a:bodyPr lIns="36576" tIns="36576" rIns="36576" bIns="36576"/>
            <a:lstStyle/>
            <a:p>
              <a:pPr>
                <a:defRPr/>
              </a:pPr>
              <a:endParaRPr lang="en-US" dirty="0"/>
            </a:p>
          </p:txBody>
        </p:sp>
        <p:sp>
          <p:nvSpPr>
            <p:cNvPr id="6" name="Rectangle 5"/>
            <p:cNvSpPr>
              <a:spLocks noChangeArrowheads="1"/>
            </p:cNvSpPr>
            <p:nvPr/>
          </p:nvSpPr>
          <p:spPr bwMode="auto">
            <a:xfrm>
              <a:off x="8001000" y="680085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7" name="Rectangle 6"/>
            <p:cNvSpPr>
              <a:spLocks noChangeArrowheads="1"/>
            </p:cNvSpPr>
            <p:nvPr/>
          </p:nvSpPr>
          <p:spPr bwMode="auto">
            <a:xfrm>
              <a:off x="8915400" y="680085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grpSp>
      <p:grpSp>
        <p:nvGrpSpPr>
          <p:cNvPr id="8" name="Group 11"/>
          <p:cNvGrpSpPr>
            <a:grpSpLocks/>
          </p:cNvGrpSpPr>
          <p:nvPr/>
        </p:nvGrpSpPr>
        <p:grpSpPr bwMode="auto">
          <a:xfrm>
            <a:off x="0" y="0"/>
            <a:ext cx="7086600" cy="57150"/>
            <a:chOff x="2057400" y="0"/>
            <a:chExt cx="7086600" cy="57150"/>
          </a:xfrm>
        </p:grpSpPr>
        <p:sp>
          <p:nvSpPr>
            <p:cNvPr id="9" name="Rectangle 8"/>
            <p:cNvSpPr>
              <a:spLocks noChangeArrowheads="1"/>
            </p:cNvSpPr>
            <p:nvPr/>
          </p:nvSpPr>
          <p:spPr bwMode="auto">
            <a:xfrm rot="10800000">
              <a:off x="2057400" y="0"/>
              <a:ext cx="5829300" cy="57150"/>
            </a:xfrm>
            <a:prstGeom prst="rect">
              <a:avLst/>
            </a:prstGeom>
            <a:solidFill>
              <a:srgbClr val="A4A91F"/>
            </a:solidFill>
            <a:ln w="9525" algn="in">
              <a:noFill/>
              <a:miter lim="800000"/>
              <a:headEnd/>
              <a:tailEnd/>
            </a:ln>
            <a:effectLst/>
          </p:spPr>
          <p:txBody>
            <a:bodyPr lIns="36576" tIns="36576" rIns="36576" bIns="36576"/>
            <a:lstStyle/>
            <a:p>
              <a:pPr>
                <a:defRPr/>
              </a:pPr>
              <a:endParaRPr lang="en-US" dirty="0"/>
            </a:p>
          </p:txBody>
        </p:sp>
        <p:sp>
          <p:nvSpPr>
            <p:cNvPr id="10" name="Rectangle 9"/>
            <p:cNvSpPr>
              <a:spLocks noChangeArrowheads="1"/>
            </p:cNvSpPr>
            <p:nvPr/>
          </p:nvSpPr>
          <p:spPr bwMode="auto">
            <a:xfrm rot="10800000">
              <a:off x="8001000" y="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11" name="Rectangle 10"/>
            <p:cNvSpPr>
              <a:spLocks noChangeArrowheads="1"/>
            </p:cNvSpPr>
            <p:nvPr/>
          </p:nvSpPr>
          <p:spPr bwMode="auto">
            <a:xfrm rot="10800000">
              <a:off x="8915400" y="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gr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13"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14"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5FD811B1-8FA5-49CE-A6EF-F45A5D2ACD4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grpSp>
        <p:nvGrpSpPr>
          <p:cNvPr id="4" name="Group 3"/>
          <p:cNvGrpSpPr>
            <a:grpSpLocks/>
          </p:cNvGrpSpPr>
          <p:nvPr/>
        </p:nvGrpSpPr>
        <p:grpSpPr bwMode="auto">
          <a:xfrm>
            <a:off x="2057400" y="6800850"/>
            <a:ext cx="7086600" cy="57150"/>
            <a:chOff x="2057400" y="6800850"/>
            <a:chExt cx="7086600" cy="57150"/>
          </a:xfrm>
        </p:grpSpPr>
        <p:sp>
          <p:nvSpPr>
            <p:cNvPr id="5" name="Rectangle 4"/>
            <p:cNvSpPr>
              <a:spLocks noChangeArrowheads="1"/>
            </p:cNvSpPr>
            <p:nvPr/>
          </p:nvSpPr>
          <p:spPr bwMode="auto">
            <a:xfrm>
              <a:off x="2057400" y="6800850"/>
              <a:ext cx="5829300" cy="57150"/>
            </a:xfrm>
            <a:prstGeom prst="rect">
              <a:avLst/>
            </a:prstGeom>
            <a:solidFill>
              <a:srgbClr val="A4A91F"/>
            </a:solidFill>
            <a:ln w="9525" algn="in">
              <a:noFill/>
              <a:miter lim="800000"/>
              <a:headEnd/>
              <a:tailEnd/>
            </a:ln>
            <a:effectLst/>
          </p:spPr>
          <p:txBody>
            <a:bodyPr lIns="36576" tIns="36576" rIns="36576" bIns="36576"/>
            <a:lstStyle/>
            <a:p>
              <a:pPr>
                <a:defRPr/>
              </a:pPr>
              <a:endParaRPr lang="en-US" dirty="0"/>
            </a:p>
          </p:txBody>
        </p:sp>
        <p:sp>
          <p:nvSpPr>
            <p:cNvPr id="6" name="Rectangle 5"/>
            <p:cNvSpPr>
              <a:spLocks noChangeArrowheads="1"/>
            </p:cNvSpPr>
            <p:nvPr/>
          </p:nvSpPr>
          <p:spPr bwMode="auto">
            <a:xfrm>
              <a:off x="8001000" y="680085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7" name="Rectangle 6"/>
            <p:cNvSpPr>
              <a:spLocks noChangeArrowheads="1"/>
            </p:cNvSpPr>
            <p:nvPr/>
          </p:nvSpPr>
          <p:spPr bwMode="auto">
            <a:xfrm>
              <a:off x="8915400" y="680085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grpSp>
      <p:grpSp>
        <p:nvGrpSpPr>
          <p:cNvPr id="8" name="Group 11"/>
          <p:cNvGrpSpPr>
            <a:grpSpLocks/>
          </p:cNvGrpSpPr>
          <p:nvPr/>
        </p:nvGrpSpPr>
        <p:grpSpPr bwMode="auto">
          <a:xfrm>
            <a:off x="0" y="0"/>
            <a:ext cx="7086600" cy="57150"/>
            <a:chOff x="2057400" y="0"/>
            <a:chExt cx="7086600" cy="57150"/>
          </a:xfrm>
        </p:grpSpPr>
        <p:sp>
          <p:nvSpPr>
            <p:cNvPr id="9" name="Rectangle 8"/>
            <p:cNvSpPr>
              <a:spLocks noChangeArrowheads="1"/>
            </p:cNvSpPr>
            <p:nvPr/>
          </p:nvSpPr>
          <p:spPr bwMode="auto">
            <a:xfrm rot="10800000">
              <a:off x="2057400" y="0"/>
              <a:ext cx="5829300" cy="57150"/>
            </a:xfrm>
            <a:prstGeom prst="rect">
              <a:avLst/>
            </a:prstGeom>
            <a:solidFill>
              <a:srgbClr val="A4A91F"/>
            </a:solidFill>
            <a:ln w="9525" algn="in">
              <a:noFill/>
              <a:miter lim="800000"/>
              <a:headEnd/>
              <a:tailEnd/>
            </a:ln>
            <a:effectLst/>
          </p:spPr>
          <p:txBody>
            <a:bodyPr lIns="36576" tIns="36576" rIns="36576" bIns="36576"/>
            <a:lstStyle/>
            <a:p>
              <a:pPr>
                <a:defRPr/>
              </a:pPr>
              <a:endParaRPr lang="en-US" dirty="0"/>
            </a:p>
          </p:txBody>
        </p:sp>
        <p:sp>
          <p:nvSpPr>
            <p:cNvPr id="10" name="Rectangle 9"/>
            <p:cNvSpPr>
              <a:spLocks noChangeArrowheads="1"/>
            </p:cNvSpPr>
            <p:nvPr/>
          </p:nvSpPr>
          <p:spPr bwMode="auto">
            <a:xfrm rot="10800000">
              <a:off x="8001000" y="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11" name="Rectangle 10"/>
            <p:cNvSpPr>
              <a:spLocks noChangeArrowheads="1"/>
            </p:cNvSpPr>
            <p:nvPr/>
          </p:nvSpPr>
          <p:spPr bwMode="auto">
            <a:xfrm rot="10800000">
              <a:off x="8915400" y="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gr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1905000" y="1752600"/>
            <a:ext cx="7239000" cy="4953000"/>
          </a:xfrm>
        </p:spPr>
        <p:txBody>
          <a:bodyPr/>
          <a:lstStyle/>
          <a:p>
            <a:pPr lvl="0"/>
            <a:r>
              <a:rPr lang="en-US" noProof="0" dirty="0"/>
              <a:t>Click icon to add table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2057400" y="6800850"/>
            <a:ext cx="5829300" cy="57150"/>
          </a:xfrm>
          <a:prstGeom prst="rect">
            <a:avLst/>
          </a:prstGeom>
          <a:solidFill>
            <a:srgbClr val="D5D10E"/>
          </a:solidFill>
          <a:ln w="9525" algn="in">
            <a:noFill/>
            <a:miter lim="800000"/>
            <a:headEnd/>
            <a:tailEnd/>
          </a:ln>
          <a:effectLst/>
        </p:spPr>
        <p:txBody>
          <a:bodyPr lIns="36576" tIns="36576" rIns="36576" bIns="36576"/>
          <a:lstStyle/>
          <a:p>
            <a:pPr>
              <a:defRPr/>
            </a:pPr>
            <a:endParaRPr lang="en-US" dirty="0"/>
          </a:p>
        </p:txBody>
      </p:sp>
      <p:sp>
        <p:nvSpPr>
          <p:cNvPr id="6" name="Rectangle 5"/>
          <p:cNvSpPr>
            <a:spLocks noChangeArrowheads="1"/>
          </p:cNvSpPr>
          <p:nvPr/>
        </p:nvSpPr>
        <p:spPr bwMode="auto">
          <a:xfrm>
            <a:off x="8001000" y="680085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9" name="Rectangle 8"/>
          <p:cNvSpPr>
            <a:spLocks noChangeArrowheads="1"/>
          </p:cNvSpPr>
          <p:nvPr/>
        </p:nvSpPr>
        <p:spPr bwMode="auto">
          <a:xfrm>
            <a:off x="8915400" y="680085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sp>
        <p:nvSpPr>
          <p:cNvPr id="11" name="Rectangle 10"/>
          <p:cNvSpPr>
            <a:spLocks noChangeArrowheads="1"/>
          </p:cNvSpPr>
          <p:nvPr/>
        </p:nvSpPr>
        <p:spPr bwMode="auto">
          <a:xfrm rot="10800000">
            <a:off x="0" y="0"/>
            <a:ext cx="5829300" cy="57150"/>
          </a:xfrm>
          <a:prstGeom prst="rect">
            <a:avLst/>
          </a:prstGeom>
          <a:solidFill>
            <a:srgbClr val="D5D10E"/>
          </a:solidFill>
          <a:ln w="9525" algn="in">
            <a:noFill/>
            <a:miter lim="800000"/>
            <a:headEnd/>
            <a:tailEnd/>
          </a:ln>
          <a:effectLst/>
        </p:spPr>
        <p:txBody>
          <a:bodyPr lIns="36576" tIns="36576" rIns="36576" bIns="36576"/>
          <a:lstStyle/>
          <a:p>
            <a:pPr>
              <a:defRPr/>
            </a:pPr>
            <a:endParaRPr lang="en-US" dirty="0"/>
          </a:p>
        </p:txBody>
      </p:sp>
      <p:sp>
        <p:nvSpPr>
          <p:cNvPr id="12" name="Rectangle 11"/>
          <p:cNvSpPr>
            <a:spLocks noChangeArrowheads="1"/>
          </p:cNvSpPr>
          <p:nvPr/>
        </p:nvSpPr>
        <p:spPr bwMode="auto">
          <a:xfrm rot="10800000">
            <a:off x="5943600" y="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13" name="Rectangle 12"/>
          <p:cNvSpPr>
            <a:spLocks noChangeArrowheads="1"/>
          </p:cNvSpPr>
          <p:nvPr/>
        </p:nvSpPr>
        <p:spPr bwMode="auto">
          <a:xfrm rot="10800000">
            <a:off x="6858000" y="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sp>
        <p:nvSpPr>
          <p:cNvPr id="7" name="Rectangle 2"/>
          <p:cNvSpPr>
            <a:spLocks noGrp="1" noChangeArrowheads="1"/>
          </p:cNvSpPr>
          <p:nvPr>
            <p:ph type="title"/>
          </p:nvPr>
        </p:nvSpPr>
        <p:spPr>
          <a:xfrm>
            <a:off x="381000" y="228600"/>
            <a:ext cx="8382000" cy="944563"/>
          </a:xfrm>
        </p:spPr>
        <p:txBody>
          <a:bodyPr/>
          <a:lstStyle>
            <a:lvl1pPr>
              <a:defRPr>
                <a:solidFill>
                  <a:srgbClr val="D5D10E"/>
                </a:solidFill>
              </a:defRPr>
            </a:lvl1pPr>
          </a:lstStyle>
          <a:p>
            <a:r>
              <a:rPr lang="en-US" dirty="0"/>
              <a:t>Click to edit Master title style</a:t>
            </a:r>
          </a:p>
        </p:txBody>
      </p:sp>
      <p:sp>
        <p:nvSpPr>
          <p:cNvPr id="8" name="Rectangle 3"/>
          <p:cNvSpPr>
            <a:spLocks noGrp="1" noChangeArrowheads="1"/>
          </p:cNvSpPr>
          <p:nvPr>
            <p:ph type="body" idx="1"/>
          </p:nvPr>
        </p:nvSpPr>
        <p:spPr>
          <a:xfrm>
            <a:off x="457200" y="1600200"/>
            <a:ext cx="8229600" cy="4525963"/>
          </a:xfrm>
        </p:spPr>
        <p:txBody>
          <a:body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D5D10E"/>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7EF06B15-3A7E-4C73-BC54-21ADF998EFB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0"/>
          <p:cNvGrpSpPr>
            <a:grpSpLocks/>
          </p:cNvGrpSpPr>
          <p:nvPr/>
        </p:nvGrpSpPr>
        <p:grpSpPr bwMode="auto">
          <a:xfrm>
            <a:off x="2057400" y="6800850"/>
            <a:ext cx="7086600" cy="57150"/>
            <a:chOff x="2057400" y="6800850"/>
            <a:chExt cx="7086600" cy="57150"/>
          </a:xfrm>
        </p:grpSpPr>
        <p:sp>
          <p:nvSpPr>
            <p:cNvPr id="6" name="Rectangle 5"/>
            <p:cNvSpPr>
              <a:spLocks noChangeArrowheads="1"/>
            </p:cNvSpPr>
            <p:nvPr/>
          </p:nvSpPr>
          <p:spPr bwMode="auto">
            <a:xfrm>
              <a:off x="2057400" y="6800850"/>
              <a:ext cx="5829300" cy="57150"/>
            </a:xfrm>
            <a:prstGeom prst="rect">
              <a:avLst/>
            </a:prstGeom>
            <a:solidFill>
              <a:srgbClr val="A4A91F"/>
            </a:solidFill>
            <a:ln w="9525" algn="in">
              <a:noFill/>
              <a:miter lim="800000"/>
              <a:headEnd/>
              <a:tailEnd/>
            </a:ln>
            <a:effectLst/>
          </p:spPr>
          <p:txBody>
            <a:bodyPr lIns="36576" tIns="36576" rIns="36576" bIns="36576"/>
            <a:lstStyle/>
            <a:p>
              <a:pPr>
                <a:defRPr/>
              </a:pPr>
              <a:endParaRPr lang="en-US" dirty="0"/>
            </a:p>
          </p:txBody>
        </p:sp>
        <p:sp>
          <p:nvSpPr>
            <p:cNvPr id="7" name="Rectangle 6"/>
            <p:cNvSpPr>
              <a:spLocks noChangeArrowheads="1"/>
            </p:cNvSpPr>
            <p:nvPr/>
          </p:nvSpPr>
          <p:spPr bwMode="auto">
            <a:xfrm>
              <a:off x="8001000" y="680085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8" name="Rectangle 7"/>
            <p:cNvSpPr>
              <a:spLocks noChangeArrowheads="1"/>
            </p:cNvSpPr>
            <p:nvPr/>
          </p:nvSpPr>
          <p:spPr bwMode="auto">
            <a:xfrm>
              <a:off x="8915400" y="680085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grpSp>
      <p:grpSp>
        <p:nvGrpSpPr>
          <p:cNvPr id="9" name="Group 11"/>
          <p:cNvGrpSpPr>
            <a:grpSpLocks/>
          </p:cNvGrpSpPr>
          <p:nvPr/>
        </p:nvGrpSpPr>
        <p:grpSpPr bwMode="auto">
          <a:xfrm>
            <a:off x="0" y="0"/>
            <a:ext cx="7086600" cy="57150"/>
            <a:chOff x="2057400" y="0"/>
            <a:chExt cx="7086600" cy="57150"/>
          </a:xfrm>
        </p:grpSpPr>
        <p:sp>
          <p:nvSpPr>
            <p:cNvPr id="10" name="Rectangle 9"/>
            <p:cNvSpPr>
              <a:spLocks noChangeArrowheads="1"/>
            </p:cNvSpPr>
            <p:nvPr/>
          </p:nvSpPr>
          <p:spPr bwMode="auto">
            <a:xfrm rot="10800000">
              <a:off x="2057400" y="0"/>
              <a:ext cx="5829300" cy="57150"/>
            </a:xfrm>
            <a:prstGeom prst="rect">
              <a:avLst/>
            </a:prstGeom>
            <a:solidFill>
              <a:srgbClr val="A4A91F"/>
            </a:solidFill>
            <a:ln w="9525" algn="in">
              <a:noFill/>
              <a:miter lim="800000"/>
              <a:headEnd/>
              <a:tailEnd/>
            </a:ln>
            <a:effectLst/>
          </p:spPr>
          <p:txBody>
            <a:bodyPr lIns="36576" tIns="36576" rIns="36576" bIns="36576"/>
            <a:lstStyle/>
            <a:p>
              <a:pPr>
                <a:defRPr/>
              </a:pPr>
              <a:endParaRPr lang="en-US" dirty="0"/>
            </a:p>
          </p:txBody>
        </p:sp>
        <p:sp>
          <p:nvSpPr>
            <p:cNvPr id="11" name="Rectangle 10"/>
            <p:cNvSpPr>
              <a:spLocks noChangeArrowheads="1"/>
            </p:cNvSpPr>
            <p:nvPr/>
          </p:nvSpPr>
          <p:spPr bwMode="auto">
            <a:xfrm rot="10800000">
              <a:off x="8001000" y="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12" name="Rectangle 11"/>
            <p:cNvSpPr>
              <a:spLocks noChangeArrowheads="1"/>
            </p:cNvSpPr>
            <p:nvPr/>
          </p:nvSpPr>
          <p:spPr bwMode="auto">
            <a:xfrm rot="10800000">
              <a:off x="8915400" y="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grpSp>
      <p:sp>
        <p:nvSpPr>
          <p:cNvPr id="2" name="Title 1"/>
          <p:cNvSpPr>
            <a:spLocks noGrp="1"/>
          </p:cNvSpPr>
          <p:nvPr>
            <p:ph type="title"/>
          </p:nvPr>
        </p:nvSpPr>
        <p:spPr/>
        <p:txBody>
          <a:bodyPr/>
          <a:lstStyle>
            <a:lvl1pPr algn="l">
              <a:defRPr sz="3800">
                <a:solidFill>
                  <a:srgbClr val="A4A91F"/>
                </a:solidFill>
                <a:latin typeface="Century Gothic"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Rectangle 7"/>
          <p:cNvSpPr>
            <a:spLocks noChangeArrowheads="1"/>
          </p:cNvSpPr>
          <p:nvPr/>
        </p:nvSpPr>
        <p:spPr bwMode="auto">
          <a:xfrm>
            <a:off x="2057400" y="6800850"/>
            <a:ext cx="5829300" cy="57150"/>
          </a:xfrm>
          <a:prstGeom prst="rect">
            <a:avLst/>
          </a:prstGeom>
          <a:solidFill>
            <a:srgbClr val="D5D10E"/>
          </a:solidFill>
          <a:ln w="9525" algn="in">
            <a:noFill/>
            <a:miter lim="800000"/>
            <a:headEnd/>
            <a:tailEnd/>
          </a:ln>
          <a:effectLst/>
        </p:spPr>
        <p:txBody>
          <a:bodyPr lIns="36576" tIns="36576" rIns="36576" bIns="36576"/>
          <a:lstStyle/>
          <a:p>
            <a:pPr>
              <a:defRPr/>
            </a:pPr>
            <a:endParaRPr lang="en-US" dirty="0"/>
          </a:p>
        </p:txBody>
      </p:sp>
      <p:sp>
        <p:nvSpPr>
          <p:cNvPr id="9" name="Rectangle 8"/>
          <p:cNvSpPr>
            <a:spLocks noChangeArrowheads="1"/>
          </p:cNvSpPr>
          <p:nvPr/>
        </p:nvSpPr>
        <p:spPr bwMode="auto">
          <a:xfrm>
            <a:off x="8001000" y="680085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10" name="Rectangle 9"/>
          <p:cNvSpPr>
            <a:spLocks noChangeArrowheads="1"/>
          </p:cNvSpPr>
          <p:nvPr/>
        </p:nvSpPr>
        <p:spPr bwMode="auto">
          <a:xfrm>
            <a:off x="8915400" y="680085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sp>
        <p:nvSpPr>
          <p:cNvPr id="12" name="Rectangle 11"/>
          <p:cNvSpPr>
            <a:spLocks noChangeArrowheads="1"/>
          </p:cNvSpPr>
          <p:nvPr/>
        </p:nvSpPr>
        <p:spPr bwMode="auto">
          <a:xfrm rot="10800000">
            <a:off x="0" y="0"/>
            <a:ext cx="5829300" cy="57150"/>
          </a:xfrm>
          <a:prstGeom prst="rect">
            <a:avLst/>
          </a:prstGeom>
          <a:solidFill>
            <a:srgbClr val="D5D10E"/>
          </a:solidFill>
          <a:ln w="9525" algn="in">
            <a:noFill/>
            <a:miter lim="800000"/>
            <a:headEnd/>
            <a:tailEnd/>
          </a:ln>
          <a:effectLst/>
        </p:spPr>
        <p:txBody>
          <a:bodyPr lIns="36576" tIns="36576" rIns="36576" bIns="36576"/>
          <a:lstStyle/>
          <a:p>
            <a:pPr>
              <a:defRPr/>
            </a:pPr>
            <a:endParaRPr lang="en-US" dirty="0">
              <a:solidFill>
                <a:srgbClr val="D5D10E"/>
              </a:solidFill>
            </a:endParaRPr>
          </a:p>
        </p:txBody>
      </p:sp>
      <p:sp>
        <p:nvSpPr>
          <p:cNvPr id="13" name="Rectangle 12"/>
          <p:cNvSpPr>
            <a:spLocks noChangeArrowheads="1"/>
          </p:cNvSpPr>
          <p:nvPr/>
        </p:nvSpPr>
        <p:spPr bwMode="auto">
          <a:xfrm rot="10800000">
            <a:off x="5943600" y="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14" name="Rectangle 13"/>
          <p:cNvSpPr>
            <a:spLocks noChangeArrowheads="1"/>
          </p:cNvSpPr>
          <p:nvPr/>
        </p:nvSpPr>
        <p:spPr bwMode="auto">
          <a:xfrm rot="10800000">
            <a:off x="6858000" y="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16"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17"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1148777B-25BA-4816-8798-90A99FD4E8C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2057400" y="6800850"/>
            <a:ext cx="7086600" cy="57150"/>
            <a:chOff x="2057400" y="6800850"/>
            <a:chExt cx="7086600" cy="57150"/>
          </a:xfrm>
        </p:grpSpPr>
        <p:sp>
          <p:nvSpPr>
            <p:cNvPr id="4" name="Rectangle 3"/>
            <p:cNvSpPr>
              <a:spLocks noChangeArrowheads="1"/>
            </p:cNvSpPr>
            <p:nvPr/>
          </p:nvSpPr>
          <p:spPr bwMode="auto">
            <a:xfrm>
              <a:off x="2057400" y="6800850"/>
              <a:ext cx="5829300" cy="57150"/>
            </a:xfrm>
            <a:prstGeom prst="rect">
              <a:avLst/>
            </a:prstGeom>
            <a:solidFill>
              <a:srgbClr val="A4A91F"/>
            </a:solidFill>
            <a:ln w="9525" algn="in">
              <a:noFill/>
              <a:miter lim="800000"/>
              <a:headEnd/>
              <a:tailEnd/>
            </a:ln>
            <a:effectLst/>
          </p:spPr>
          <p:txBody>
            <a:bodyPr lIns="36576" tIns="36576" rIns="36576" bIns="36576"/>
            <a:lstStyle/>
            <a:p>
              <a:pPr>
                <a:defRPr/>
              </a:pPr>
              <a:endParaRPr lang="en-US" dirty="0"/>
            </a:p>
          </p:txBody>
        </p:sp>
        <p:sp>
          <p:nvSpPr>
            <p:cNvPr id="5" name="Rectangle 4"/>
            <p:cNvSpPr>
              <a:spLocks noChangeArrowheads="1"/>
            </p:cNvSpPr>
            <p:nvPr/>
          </p:nvSpPr>
          <p:spPr bwMode="auto">
            <a:xfrm>
              <a:off x="8001000" y="680085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6" name="Rectangle 5"/>
            <p:cNvSpPr>
              <a:spLocks noChangeArrowheads="1"/>
            </p:cNvSpPr>
            <p:nvPr/>
          </p:nvSpPr>
          <p:spPr bwMode="auto">
            <a:xfrm>
              <a:off x="8915400" y="680085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grpSp>
      <p:grpSp>
        <p:nvGrpSpPr>
          <p:cNvPr id="7" name="Group 11"/>
          <p:cNvGrpSpPr>
            <a:grpSpLocks/>
          </p:cNvGrpSpPr>
          <p:nvPr/>
        </p:nvGrpSpPr>
        <p:grpSpPr bwMode="auto">
          <a:xfrm>
            <a:off x="0" y="0"/>
            <a:ext cx="7086600" cy="57150"/>
            <a:chOff x="2057400" y="0"/>
            <a:chExt cx="7086600" cy="57150"/>
          </a:xfrm>
        </p:grpSpPr>
        <p:sp>
          <p:nvSpPr>
            <p:cNvPr id="8" name="Rectangle 7"/>
            <p:cNvSpPr>
              <a:spLocks noChangeArrowheads="1"/>
            </p:cNvSpPr>
            <p:nvPr/>
          </p:nvSpPr>
          <p:spPr bwMode="auto">
            <a:xfrm rot="10800000">
              <a:off x="2057400" y="0"/>
              <a:ext cx="5829300" cy="57150"/>
            </a:xfrm>
            <a:prstGeom prst="rect">
              <a:avLst/>
            </a:prstGeom>
            <a:solidFill>
              <a:srgbClr val="A4A91F"/>
            </a:solidFill>
            <a:ln w="9525" algn="in">
              <a:noFill/>
              <a:miter lim="800000"/>
              <a:headEnd/>
              <a:tailEnd/>
            </a:ln>
            <a:effectLst/>
          </p:spPr>
          <p:txBody>
            <a:bodyPr lIns="36576" tIns="36576" rIns="36576" bIns="36576"/>
            <a:lstStyle/>
            <a:p>
              <a:pPr>
                <a:defRPr/>
              </a:pPr>
              <a:endParaRPr lang="en-US" dirty="0"/>
            </a:p>
          </p:txBody>
        </p:sp>
        <p:sp>
          <p:nvSpPr>
            <p:cNvPr id="9" name="Rectangle 8"/>
            <p:cNvSpPr>
              <a:spLocks noChangeArrowheads="1"/>
            </p:cNvSpPr>
            <p:nvPr/>
          </p:nvSpPr>
          <p:spPr bwMode="auto">
            <a:xfrm rot="10800000">
              <a:off x="8001000" y="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10" name="Rectangle 9"/>
            <p:cNvSpPr>
              <a:spLocks noChangeArrowheads="1"/>
            </p:cNvSpPr>
            <p:nvPr/>
          </p:nvSpPr>
          <p:spPr bwMode="auto">
            <a:xfrm rot="10800000">
              <a:off x="8915400" y="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grpSp>
      <p:sp>
        <p:nvSpPr>
          <p:cNvPr id="2" name="Title 1"/>
          <p:cNvSpPr>
            <a:spLocks noGrp="1"/>
          </p:cNvSpPr>
          <p:nvPr>
            <p:ph type="title"/>
          </p:nvPr>
        </p:nvSpPr>
        <p:spPr/>
        <p:txBody>
          <a:bodyPr/>
          <a:lstStyle/>
          <a:p>
            <a:r>
              <a:rPr lang="en-US"/>
              <a:t>Click to edit Master title style</a:t>
            </a:r>
            <a:endParaRPr lang="en-US" dirty="0"/>
          </a:p>
        </p:txBody>
      </p:sp>
      <p:sp>
        <p:nvSpPr>
          <p:cNvPr id="11"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12"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13"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5F3BE18B-DD7D-4D95-81A2-D8E372F6295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3"/>
          <p:cNvGrpSpPr>
            <a:grpSpLocks/>
          </p:cNvGrpSpPr>
          <p:nvPr/>
        </p:nvGrpSpPr>
        <p:grpSpPr bwMode="auto">
          <a:xfrm>
            <a:off x="2057400" y="6800850"/>
            <a:ext cx="7086600" cy="57150"/>
            <a:chOff x="2057400" y="6800850"/>
            <a:chExt cx="7086600" cy="57150"/>
          </a:xfrm>
        </p:grpSpPr>
        <p:sp>
          <p:nvSpPr>
            <p:cNvPr id="3" name="Rectangle 2"/>
            <p:cNvSpPr>
              <a:spLocks noChangeArrowheads="1"/>
            </p:cNvSpPr>
            <p:nvPr/>
          </p:nvSpPr>
          <p:spPr bwMode="auto">
            <a:xfrm>
              <a:off x="2057400" y="6800850"/>
              <a:ext cx="5829300" cy="57150"/>
            </a:xfrm>
            <a:prstGeom prst="rect">
              <a:avLst/>
            </a:prstGeom>
            <a:solidFill>
              <a:srgbClr val="A4A91F"/>
            </a:solidFill>
            <a:ln w="9525" algn="in">
              <a:noFill/>
              <a:miter lim="800000"/>
              <a:headEnd/>
              <a:tailEnd/>
            </a:ln>
            <a:effectLst/>
          </p:spPr>
          <p:txBody>
            <a:bodyPr lIns="36576" tIns="36576" rIns="36576" bIns="36576"/>
            <a:lstStyle/>
            <a:p>
              <a:pPr>
                <a:defRPr/>
              </a:pPr>
              <a:endParaRPr lang="en-US" dirty="0"/>
            </a:p>
          </p:txBody>
        </p:sp>
        <p:sp>
          <p:nvSpPr>
            <p:cNvPr id="4" name="Rectangle 3"/>
            <p:cNvSpPr>
              <a:spLocks noChangeArrowheads="1"/>
            </p:cNvSpPr>
            <p:nvPr/>
          </p:nvSpPr>
          <p:spPr bwMode="auto">
            <a:xfrm>
              <a:off x="8001000" y="680085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5" name="Rectangle 4"/>
            <p:cNvSpPr>
              <a:spLocks noChangeArrowheads="1"/>
            </p:cNvSpPr>
            <p:nvPr/>
          </p:nvSpPr>
          <p:spPr bwMode="auto">
            <a:xfrm>
              <a:off x="8915400" y="680085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grpSp>
      <p:grpSp>
        <p:nvGrpSpPr>
          <p:cNvPr id="6" name="Group 11"/>
          <p:cNvGrpSpPr>
            <a:grpSpLocks/>
          </p:cNvGrpSpPr>
          <p:nvPr/>
        </p:nvGrpSpPr>
        <p:grpSpPr bwMode="auto">
          <a:xfrm>
            <a:off x="0" y="0"/>
            <a:ext cx="7086600" cy="57150"/>
            <a:chOff x="2057400" y="0"/>
            <a:chExt cx="7086600" cy="57150"/>
          </a:xfrm>
        </p:grpSpPr>
        <p:sp>
          <p:nvSpPr>
            <p:cNvPr id="7" name="Rectangle 6"/>
            <p:cNvSpPr>
              <a:spLocks noChangeArrowheads="1"/>
            </p:cNvSpPr>
            <p:nvPr/>
          </p:nvSpPr>
          <p:spPr bwMode="auto">
            <a:xfrm rot="10800000">
              <a:off x="2057400" y="0"/>
              <a:ext cx="5829300" cy="57150"/>
            </a:xfrm>
            <a:prstGeom prst="rect">
              <a:avLst/>
            </a:prstGeom>
            <a:solidFill>
              <a:srgbClr val="A4A91F"/>
            </a:solidFill>
            <a:ln w="9525" algn="in">
              <a:noFill/>
              <a:miter lim="800000"/>
              <a:headEnd/>
              <a:tailEnd/>
            </a:ln>
            <a:effectLst/>
          </p:spPr>
          <p:txBody>
            <a:bodyPr lIns="36576" tIns="36576" rIns="36576" bIns="36576"/>
            <a:lstStyle/>
            <a:p>
              <a:pPr>
                <a:defRPr/>
              </a:pPr>
              <a:endParaRPr lang="en-US" dirty="0"/>
            </a:p>
          </p:txBody>
        </p:sp>
        <p:sp>
          <p:nvSpPr>
            <p:cNvPr id="8" name="Rectangle 7"/>
            <p:cNvSpPr>
              <a:spLocks noChangeArrowheads="1"/>
            </p:cNvSpPr>
            <p:nvPr/>
          </p:nvSpPr>
          <p:spPr bwMode="auto">
            <a:xfrm rot="10800000">
              <a:off x="8001000" y="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9" name="Rectangle 8"/>
            <p:cNvSpPr>
              <a:spLocks noChangeArrowheads="1"/>
            </p:cNvSpPr>
            <p:nvPr/>
          </p:nvSpPr>
          <p:spPr bwMode="auto">
            <a:xfrm rot="10800000">
              <a:off x="8915400" y="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grpSp>
      <p:sp>
        <p:nvSpPr>
          <p:cNvPr id="10" name="Date Placeholder 1"/>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11"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12"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BF25F045-C259-4C0C-946A-5FA439EC7AD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Rectangle 5"/>
          <p:cNvSpPr>
            <a:spLocks noChangeArrowheads="1"/>
          </p:cNvSpPr>
          <p:nvPr/>
        </p:nvSpPr>
        <p:spPr bwMode="auto">
          <a:xfrm>
            <a:off x="2057400" y="6800850"/>
            <a:ext cx="5829300" cy="57150"/>
          </a:xfrm>
          <a:prstGeom prst="rect">
            <a:avLst/>
          </a:prstGeom>
          <a:solidFill>
            <a:srgbClr val="D5D10E"/>
          </a:solidFill>
          <a:ln w="9525" algn="in">
            <a:noFill/>
            <a:miter lim="800000"/>
            <a:headEnd/>
            <a:tailEnd/>
          </a:ln>
          <a:effectLst/>
        </p:spPr>
        <p:txBody>
          <a:bodyPr lIns="36576" tIns="36576" rIns="36576" bIns="36576"/>
          <a:lstStyle/>
          <a:p>
            <a:pPr>
              <a:defRPr/>
            </a:pPr>
            <a:endParaRPr lang="en-US" dirty="0"/>
          </a:p>
        </p:txBody>
      </p:sp>
      <p:sp>
        <p:nvSpPr>
          <p:cNvPr id="7" name="Rectangle 6"/>
          <p:cNvSpPr>
            <a:spLocks noChangeArrowheads="1"/>
          </p:cNvSpPr>
          <p:nvPr/>
        </p:nvSpPr>
        <p:spPr bwMode="auto">
          <a:xfrm>
            <a:off x="8001000" y="680085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8" name="Rectangle 7"/>
          <p:cNvSpPr>
            <a:spLocks noChangeArrowheads="1"/>
          </p:cNvSpPr>
          <p:nvPr/>
        </p:nvSpPr>
        <p:spPr bwMode="auto">
          <a:xfrm>
            <a:off x="8915400" y="680085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sp>
        <p:nvSpPr>
          <p:cNvPr id="10" name="Rectangle 9"/>
          <p:cNvSpPr>
            <a:spLocks noChangeArrowheads="1"/>
          </p:cNvSpPr>
          <p:nvPr/>
        </p:nvSpPr>
        <p:spPr bwMode="auto">
          <a:xfrm rot="10800000">
            <a:off x="0" y="0"/>
            <a:ext cx="5829300" cy="57150"/>
          </a:xfrm>
          <a:prstGeom prst="rect">
            <a:avLst/>
          </a:prstGeom>
          <a:solidFill>
            <a:srgbClr val="D5D10E"/>
          </a:solidFill>
          <a:ln w="9525" algn="in">
            <a:noFill/>
            <a:miter lim="800000"/>
            <a:headEnd/>
            <a:tailEnd/>
          </a:ln>
          <a:effectLst/>
        </p:spPr>
        <p:txBody>
          <a:bodyPr lIns="36576" tIns="36576" rIns="36576" bIns="36576"/>
          <a:lstStyle/>
          <a:p>
            <a:pPr>
              <a:defRPr/>
            </a:pPr>
            <a:endParaRPr lang="en-US" dirty="0"/>
          </a:p>
        </p:txBody>
      </p:sp>
      <p:sp>
        <p:nvSpPr>
          <p:cNvPr id="11" name="Rectangle 10"/>
          <p:cNvSpPr>
            <a:spLocks noChangeArrowheads="1"/>
          </p:cNvSpPr>
          <p:nvPr/>
        </p:nvSpPr>
        <p:spPr bwMode="auto">
          <a:xfrm rot="10800000">
            <a:off x="5943600" y="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12" name="Rectangle 11"/>
          <p:cNvSpPr>
            <a:spLocks noChangeArrowheads="1"/>
          </p:cNvSpPr>
          <p:nvPr/>
        </p:nvSpPr>
        <p:spPr bwMode="auto">
          <a:xfrm rot="10800000">
            <a:off x="6858000" y="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sp>
        <p:nvSpPr>
          <p:cNvPr id="2" name="Title 1"/>
          <p:cNvSpPr>
            <a:spLocks noGrp="1"/>
          </p:cNvSpPr>
          <p:nvPr>
            <p:ph type="title"/>
          </p:nvPr>
        </p:nvSpPr>
        <p:spPr>
          <a:xfrm>
            <a:off x="457200" y="273050"/>
            <a:ext cx="3008313" cy="1162050"/>
          </a:xfrm>
        </p:spPr>
        <p:txBody>
          <a:bodyPr anchor="b"/>
          <a:lstStyle>
            <a:lvl1pPr algn="l">
              <a:defRPr sz="2000" b="1">
                <a:solidFill>
                  <a:srgbClr val="D5D10E"/>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14"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15"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8A100648-A199-43CB-9A48-48BAADA545D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3"/>
          <p:cNvGrpSpPr>
            <a:grpSpLocks/>
          </p:cNvGrpSpPr>
          <p:nvPr/>
        </p:nvGrpSpPr>
        <p:grpSpPr bwMode="auto">
          <a:xfrm>
            <a:off x="2057400" y="6800850"/>
            <a:ext cx="7086600" cy="57150"/>
            <a:chOff x="2057400" y="6800850"/>
            <a:chExt cx="7086600" cy="57150"/>
          </a:xfrm>
        </p:grpSpPr>
        <p:sp>
          <p:nvSpPr>
            <p:cNvPr id="6" name="Rectangle 5"/>
            <p:cNvSpPr>
              <a:spLocks noChangeArrowheads="1"/>
            </p:cNvSpPr>
            <p:nvPr/>
          </p:nvSpPr>
          <p:spPr bwMode="auto">
            <a:xfrm>
              <a:off x="2057400" y="6800850"/>
              <a:ext cx="5829300" cy="57150"/>
            </a:xfrm>
            <a:prstGeom prst="rect">
              <a:avLst/>
            </a:prstGeom>
            <a:solidFill>
              <a:srgbClr val="A4A91F"/>
            </a:solidFill>
            <a:ln w="9525" algn="in">
              <a:noFill/>
              <a:miter lim="800000"/>
              <a:headEnd/>
              <a:tailEnd/>
            </a:ln>
            <a:effectLst/>
          </p:spPr>
          <p:txBody>
            <a:bodyPr lIns="36576" tIns="36576" rIns="36576" bIns="36576"/>
            <a:lstStyle/>
            <a:p>
              <a:pPr>
                <a:defRPr/>
              </a:pPr>
              <a:endParaRPr lang="en-US" dirty="0"/>
            </a:p>
          </p:txBody>
        </p:sp>
        <p:sp>
          <p:nvSpPr>
            <p:cNvPr id="7" name="Rectangle 6"/>
            <p:cNvSpPr>
              <a:spLocks noChangeArrowheads="1"/>
            </p:cNvSpPr>
            <p:nvPr/>
          </p:nvSpPr>
          <p:spPr bwMode="auto">
            <a:xfrm>
              <a:off x="8001000" y="680085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8" name="Rectangle 7"/>
            <p:cNvSpPr>
              <a:spLocks noChangeArrowheads="1"/>
            </p:cNvSpPr>
            <p:nvPr/>
          </p:nvSpPr>
          <p:spPr bwMode="auto">
            <a:xfrm>
              <a:off x="8915400" y="680085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grpSp>
      <p:grpSp>
        <p:nvGrpSpPr>
          <p:cNvPr id="9" name="Group 7"/>
          <p:cNvGrpSpPr>
            <a:grpSpLocks/>
          </p:cNvGrpSpPr>
          <p:nvPr/>
        </p:nvGrpSpPr>
        <p:grpSpPr bwMode="auto">
          <a:xfrm>
            <a:off x="0" y="0"/>
            <a:ext cx="7086600" cy="57150"/>
            <a:chOff x="2057400" y="0"/>
            <a:chExt cx="7086600" cy="57150"/>
          </a:xfrm>
        </p:grpSpPr>
        <p:sp>
          <p:nvSpPr>
            <p:cNvPr id="10" name="Rectangle 9"/>
            <p:cNvSpPr>
              <a:spLocks noChangeArrowheads="1"/>
            </p:cNvSpPr>
            <p:nvPr/>
          </p:nvSpPr>
          <p:spPr bwMode="auto">
            <a:xfrm rot="10800000">
              <a:off x="2057400" y="0"/>
              <a:ext cx="5829300" cy="57150"/>
            </a:xfrm>
            <a:prstGeom prst="rect">
              <a:avLst/>
            </a:prstGeom>
            <a:solidFill>
              <a:srgbClr val="A4A91F"/>
            </a:solidFill>
            <a:ln w="9525" algn="in">
              <a:noFill/>
              <a:miter lim="800000"/>
              <a:headEnd/>
              <a:tailEnd/>
            </a:ln>
            <a:effectLst/>
          </p:spPr>
          <p:txBody>
            <a:bodyPr lIns="36576" tIns="36576" rIns="36576" bIns="36576"/>
            <a:lstStyle/>
            <a:p>
              <a:pPr>
                <a:defRPr/>
              </a:pPr>
              <a:endParaRPr lang="en-US" dirty="0"/>
            </a:p>
          </p:txBody>
        </p:sp>
        <p:sp>
          <p:nvSpPr>
            <p:cNvPr id="11" name="Rectangle 10"/>
            <p:cNvSpPr>
              <a:spLocks noChangeArrowheads="1"/>
            </p:cNvSpPr>
            <p:nvPr/>
          </p:nvSpPr>
          <p:spPr bwMode="auto">
            <a:xfrm rot="10800000">
              <a:off x="8001000" y="0"/>
              <a:ext cx="800100" cy="57150"/>
            </a:xfrm>
            <a:prstGeom prst="rect">
              <a:avLst/>
            </a:prstGeom>
            <a:solidFill>
              <a:srgbClr val="00A3DD"/>
            </a:solidFill>
            <a:ln w="9525" algn="in">
              <a:noFill/>
              <a:miter lim="800000"/>
              <a:headEnd/>
              <a:tailEnd/>
            </a:ln>
            <a:effectLst/>
          </p:spPr>
          <p:txBody>
            <a:bodyPr lIns="36576" tIns="36576" rIns="36576" bIns="36576"/>
            <a:lstStyle/>
            <a:p>
              <a:pPr>
                <a:defRPr/>
              </a:pPr>
              <a:endParaRPr lang="en-US" dirty="0"/>
            </a:p>
          </p:txBody>
        </p:sp>
        <p:sp>
          <p:nvSpPr>
            <p:cNvPr id="12" name="Rectangle 11"/>
            <p:cNvSpPr>
              <a:spLocks noChangeArrowheads="1"/>
            </p:cNvSpPr>
            <p:nvPr/>
          </p:nvSpPr>
          <p:spPr bwMode="auto">
            <a:xfrm rot="10800000">
              <a:off x="8915400" y="0"/>
              <a:ext cx="228600" cy="57150"/>
            </a:xfrm>
            <a:prstGeom prst="rect">
              <a:avLst/>
            </a:prstGeom>
            <a:solidFill>
              <a:srgbClr val="422D2D"/>
            </a:solidFill>
            <a:ln w="9525" algn="in">
              <a:noFill/>
              <a:miter lim="800000"/>
              <a:headEnd/>
              <a:tailEnd/>
            </a:ln>
            <a:effectLst/>
          </p:spPr>
          <p:txBody>
            <a:bodyPr lIns="36576" tIns="36576" rIns="36576" bIns="36576"/>
            <a:lstStyle/>
            <a:p>
              <a:pPr>
                <a:defRPr/>
              </a:pPr>
              <a:endParaRPr lang="en-US" dirty="0"/>
            </a:p>
          </p:txBody>
        </p:sp>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14"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15"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E4A5980F-6134-4B4B-B32A-6ADA4CC5524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3" r:id="rId13"/>
  </p:sldLayoutIdLst>
  <p:txStyles>
    <p:titleStyle>
      <a:lvl1pPr algn="l" rtl="0" eaLnBrk="0" fontAlgn="base" hangingPunct="0">
        <a:spcBef>
          <a:spcPct val="0"/>
        </a:spcBef>
        <a:spcAft>
          <a:spcPct val="0"/>
        </a:spcAft>
        <a:defRPr sz="3800">
          <a:solidFill>
            <a:srgbClr val="A4A91F"/>
          </a:solidFill>
          <a:latin typeface="Century Gothic" pitchFamily="34" charset="0"/>
          <a:ea typeface="+mj-ea"/>
          <a:cs typeface="+mj-cs"/>
        </a:defRPr>
      </a:lvl1pPr>
      <a:lvl2pPr algn="l" rtl="0" eaLnBrk="0" fontAlgn="base" hangingPunct="0">
        <a:spcBef>
          <a:spcPct val="0"/>
        </a:spcBef>
        <a:spcAft>
          <a:spcPct val="0"/>
        </a:spcAft>
        <a:defRPr sz="3800">
          <a:solidFill>
            <a:srgbClr val="A4A91F"/>
          </a:solidFill>
          <a:latin typeface="Century Gothic" pitchFamily="34" charset="0"/>
        </a:defRPr>
      </a:lvl2pPr>
      <a:lvl3pPr algn="l" rtl="0" eaLnBrk="0" fontAlgn="base" hangingPunct="0">
        <a:spcBef>
          <a:spcPct val="0"/>
        </a:spcBef>
        <a:spcAft>
          <a:spcPct val="0"/>
        </a:spcAft>
        <a:defRPr sz="3800">
          <a:solidFill>
            <a:srgbClr val="A4A91F"/>
          </a:solidFill>
          <a:latin typeface="Century Gothic" pitchFamily="34" charset="0"/>
        </a:defRPr>
      </a:lvl3pPr>
      <a:lvl4pPr algn="l" rtl="0" eaLnBrk="0" fontAlgn="base" hangingPunct="0">
        <a:spcBef>
          <a:spcPct val="0"/>
        </a:spcBef>
        <a:spcAft>
          <a:spcPct val="0"/>
        </a:spcAft>
        <a:defRPr sz="3800">
          <a:solidFill>
            <a:srgbClr val="A4A91F"/>
          </a:solidFill>
          <a:latin typeface="Century Gothic" pitchFamily="34" charset="0"/>
        </a:defRPr>
      </a:lvl4pPr>
      <a:lvl5pPr algn="l" rtl="0" eaLnBrk="0" fontAlgn="base" hangingPunct="0">
        <a:spcBef>
          <a:spcPct val="0"/>
        </a:spcBef>
        <a:spcAft>
          <a:spcPct val="0"/>
        </a:spcAft>
        <a:defRPr sz="3800">
          <a:solidFill>
            <a:srgbClr val="A4A91F"/>
          </a:solidFill>
          <a:latin typeface="Century Gothic"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entury Gothic" pitchFamily="34" charset="0"/>
        </a:defRPr>
      </a:lvl2pPr>
      <a:lvl3pPr marL="1143000" indent="-228600" algn="l" rtl="0" eaLnBrk="0" fontAlgn="base" hangingPunct="0">
        <a:spcBef>
          <a:spcPct val="20000"/>
        </a:spcBef>
        <a:spcAft>
          <a:spcPct val="0"/>
        </a:spcAft>
        <a:buChar char="•"/>
        <a:defRPr sz="2400">
          <a:solidFill>
            <a:schemeClr val="tx1"/>
          </a:solidFill>
          <a:latin typeface="Century Gothic" pitchFamily="34" charset="0"/>
        </a:defRPr>
      </a:lvl3pPr>
      <a:lvl4pPr marL="1600200" indent="-228600" algn="l" rtl="0" eaLnBrk="0" fontAlgn="base" hangingPunct="0">
        <a:spcBef>
          <a:spcPct val="20000"/>
        </a:spcBef>
        <a:spcAft>
          <a:spcPct val="0"/>
        </a:spcAft>
        <a:buChar char="–"/>
        <a:defRPr sz="2000">
          <a:solidFill>
            <a:schemeClr val="tx1"/>
          </a:solidFill>
          <a:latin typeface="Century Gothic" pitchFamily="34" charset="0"/>
        </a:defRPr>
      </a:lvl4pPr>
      <a:lvl5pPr marL="2057400" indent="-228600" algn="l" rtl="0" eaLnBrk="0" fontAlgn="base" hangingPunct="0">
        <a:spcBef>
          <a:spcPct val="20000"/>
        </a:spcBef>
        <a:spcAft>
          <a:spcPct val="0"/>
        </a:spcAft>
        <a:buChar char="»"/>
        <a:defRPr sz="2000">
          <a:solidFill>
            <a:schemeClr val="tx1"/>
          </a:solidFill>
          <a:latin typeface="Century Gothic"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9"/>
          <p:cNvSpPr txBox="1">
            <a:spLocks noChangeArrowheads="1"/>
          </p:cNvSpPr>
          <p:nvPr/>
        </p:nvSpPr>
        <p:spPr bwMode="auto">
          <a:xfrm>
            <a:off x="0" y="6553200"/>
            <a:ext cx="1905000" cy="247650"/>
          </a:xfrm>
          <a:prstGeom prst="rect">
            <a:avLst/>
          </a:prstGeom>
          <a:noFill/>
          <a:ln w="9525">
            <a:noFill/>
            <a:miter lim="800000"/>
            <a:headEnd/>
            <a:tailEnd/>
          </a:ln>
        </p:spPr>
        <p:txBody>
          <a:bodyPr/>
          <a:lstStyle/>
          <a:p>
            <a:pPr algn="ctr"/>
            <a:r>
              <a:rPr lang="en-US" sz="1200" dirty="0">
                <a:latin typeface="Century Gothic" pitchFamily="34" charset="0"/>
              </a:rPr>
              <a:t>March 12, 2019</a:t>
            </a:r>
          </a:p>
        </p:txBody>
      </p:sp>
      <p:pic>
        <p:nvPicPr>
          <p:cNvPr id="18437" name="Picture 8" descr="Vierbicher_Logo_RGB.jpg"/>
          <p:cNvPicPr>
            <a:picLocks noChangeAspect="1"/>
          </p:cNvPicPr>
          <p:nvPr/>
        </p:nvPicPr>
        <p:blipFill>
          <a:blip r:embed="rId2" cstate="print"/>
          <a:srcRect/>
          <a:stretch>
            <a:fillRect/>
          </a:stretch>
        </p:blipFill>
        <p:spPr bwMode="auto">
          <a:xfrm>
            <a:off x="2133600" y="5105400"/>
            <a:ext cx="5073650" cy="1371600"/>
          </a:xfrm>
          <a:prstGeom prst="rect">
            <a:avLst/>
          </a:prstGeom>
          <a:noFill/>
          <a:ln w="9525">
            <a:noFill/>
            <a:miter lim="800000"/>
            <a:headEnd/>
            <a:tailEnd/>
          </a:ln>
        </p:spPr>
      </p:pic>
      <p:sp>
        <p:nvSpPr>
          <p:cNvPr id="7" name="Rectangle 6"/>
          <p:cNvSpPr txBox="1">
            <a:spLocks noChangeArrowheads="1"/>
          </p:cNvSpPr>
          <p:nvPr/>
        </p:nvSpPr>
        <p:spPr bwMode="auto">
          <a:xfrm>
            <a:off x="0" y="1066800"/>
            <a:ext cx="91440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a:ln>
                  <a:noFill/>
                </a:ln>
                <a:solidFill>
                  <a:srgbClr val="D5D10E"/>
                </a:solidFill>
                <a:effectLst/>
                <a:uLnTx/>
                <a:uFillTx/>
                <a:latin typeface="Century Gothic" pitchFamily="34" charset="0"/>
                <a:ea typeface="+mj-ea"/>
                <a:cs typeface="+mj-cs"/>
              </a:rPr>
              <a:t>City of </a:t>
            </a:r>
            <a:r>
              <a:rPr lang="en-US" sz="3800" kern="0" dirty="0">
                <a:solidFill>
                  <a:srgbClr val="D5D10E"/>
                </a:solidFill>
                <a:latin typeface="Century Gothic" pitchFamily="34" charset="0"/>
                <a:ea typeface="+mj-ea"/>
                <a:cs typeface="+mj-cs"/>
              </a:rPr>
              <a:t>Platteville</a:t>
            </a:r>
            <a:r>
              <a:rPr kumimoji="0" lang="en-US" sz="3800" b="0" i="0" u="none" strike="noStrike" kern="0" cap="none" spc="0" normalizeH="0" baseline="0" noProof="0" dirty="0">
                <a:ln>
                  <a:noFill/>
                </a:ln>
                <a:solidFill>
                  <a:srgbClr val="D5D10E"/>
                </a:solidFill>
                <a:effectLst/>
                <a:uLnTx/>
                <a:uFillTx/>
                <a:latin typeface="Century Gothic" pitchFamily="34" charset="0"/>
                <a:ea typeface="+mj-ea"/>
                <a:cs typeface="+mj-cs"/>
              </a:rPr>
              <a:t> Housing Study</a:t>
            </a:r>
            <a:br>
              <a:rPr kumimoji="0" lang="en-US" sz="3800" b="0" i="0" u="none" strike="noStrike" kern="0" cap="none" spc="0" normalizeH="0" baseline="0" noProof="0" dirty="0">
                <a:ln>
                  <a:noFill/>
                </a:ln>
                <a:solidFill>
                  <a:srgbClr val="D5D10E"/>
                </a:solidFill>
                <a:effectLst/>
                <a:uLnTx/>
                <a:uFillTx/>
                <a:latin typeface="Century Gothic" pitchFamily="34" charset="0"/>
                <a:ea typeface="+mj-ea"/>
                <a:cs typeface="+mj-cs"/>
              </a:rPr>
            </a:br>
            <a:endParaRPr kumimoji="0" lang="en-US" sz="3600" b="0" i="0" u="none" strike="noStrike" kern="0" cap="none" spc="0" normalizeH="0" baseline="0" noProof="0" dirty="0">
              <a:ln>
                <a:noFill/>
              </a:ln>
              <a:solidFill>
                <a:srgbClr val="D5D10E"/>
              </a:solidFill>
              <a:effectLst/>
              <a:uLnTx/>
              <a:uFillTx/>
              <a:latin typeface="Century Gothic" pitchFamily="34" charset="0"/>
              <a:ea typeface="+mj-ea"/>
              <a:cs typeface="+mj-cs"/>
            </a:endParaRPr>
          </a:p>
        </p:txBody>
      </p:sp>
      <p:pic>
        <p:nvPicPr>
          <p:cNvPr id="6" name="Picture 5" descr="Harrison Logo.jpg"/>
          <p:cNvPicPr/>
          <p:nvPr/>
        </p:nvPicPr>
        <p:blipFill>
          <a:blip r:embed="rId3" cstate="print"/>
          <a:stretch>
            <a:fillRect/>
          </a:stretch>
        </p:blipFill>
        <p:spPr>
          <a:xfrm>
            <a:off x="3505200" y="1981200"/>
            <a:ext cx="2228850" cy="914400"/>
          </a:xfrm>
          <a:prstGeom prst="rect">
            <a:avLst/>
          </a:prstGeom>
          <a:noFill/>
          <a:ln>
            <a:noFill/>
          </a:ln>
        </p:spPr>
      </p:pic>
      <p:sp>
        <p:nvSpPr>
          <p:cNvPr id="1026" name="Rectangle 35" descr="IMG_0887 -Cover to Edit"/>
          <p:cNvSpPr>
            <a:spLocks/>
          </p:cNvSpPr>
          <p:nvPr/>
        </p:nvSpPr>
        <p:spPr bwMode="auto">
          <a:xfrm>
            <a:off x="1981200" y="3124200"/>
            <a:ext cx="5344356" cy="1844675"/>
          </a:xfrm>
          <a:custGeom>
            <a:avLst/>
            <a:gdLst>
              <a:gd name="T0" fmla="*/ 0 w 5699760"/>
              <a:gd name="T1" fmla="*/ 0 h 1578610"/>
              <a:gd name="T2" fmla="*/ 4298547 w 5699760"/>
              <a:gd name="T3" fmla="*/ 0 h 1578610"/>
              <a:gd name="T4" fmla="*/ 5699859 w 5699760"/>
              <a:gd name="T5" fmla="*/ 1579616 h 1578610"/>
              <a:gd name="T6" fmla="*/ 0 w 5699760"/>
              <a:gd name="T7" fmla="*/ 1579616 h 1578610"/>
              <a:gd name="T8" fmla="*/ 0 w 5699760"/>
              <a:gd name="T9" fmla="*/ 0 h 1578610"/>
              <a:gd name="T10" fmla="*/ 0 60000 65536"/>
              <a:gd name="T11" fmla="*/ 0 60000 65536"/>
              <a:gd name="T12" fmla="*/ 0 60000 65536"/>
              <a:gd name="T13" fmla="*/ 0 60000 65536"/>
              <a:gd name="T14" fmla="*/ 0 60000 65536"/>
              <a:gd name="connsiteX0" fmla="*/ 0 w 4412717"/>
              <a:gd name="connsiteY0" fmla="*/ 0 h 1578610"/>
              <a:gd name="connsiteX1" fmla="*/ 4298472 w 4412717"/>
              <a:gd name="connsiteY1" fmla="*/ 0 h 1578610"/>
              <a:gd name="connsiteX2" fmla="*/ 4412717 w 4412717"/>
              <a:gd name="connsiteY2" fmla="*/ 1565025 h 1578610"/>
              <a:gd name="connsiteX3" fmla="*/ 0 w 4412717"/>
              <a:gd name="connsiteY3" fmla="*/ 1578610 h 1578610"/>
              <a:gd name="connsiteX4" fmla="*/ 0 w 4412717"/>
              <a:gd name="connsiteY4" fmla="*/ 0 h 1578610"/>
              <a:gd name="connsiteX0" fmla="*/ 0 w 4298472"/>
              <a:gd name="connsiteY0" fmla="*/ 0 h 1578610"/>
              <a:gd name="connsiteX1" fmla="*/ 4298472 w 4298472"/>
              <a:gd name="connsiteY1" fmla="*/ 0 h 1578610"/>
              <a:gd name="connsiteX2" fmla="*/ 4228855 w 4298472"/>
              <a:gd name="connsiteY2" fmla="*/ 1499815 h 1578610"/>
              <a:gd name="connsiteX3" fmla="*/ 0 w 4298472"/>
              <a:gd name="connsiteY3" fmla="*/ 1578610 h 1578610"/>
              <a:gd name="connsiteX4" fmla="*/ 0 w 4298472"/>
              <a:gd name="connsiteY4" fmla="*/ 0 h 1578610"/>
              <a:gd name="connsiteX0" fmla="*/ 0 w 4298472"/>
              <a:gd name="connsiteY0" fmla="*/ 0 h 1578610"/>
              <a:gd name="connsiteX1" fmla="*/ 4298472 w 4298472"/>
              <a:gd name="connsiteY1" fmla="*/ 0 h 1578610"/>
              <a:gd name="connsiteX2" fmla="*/ 4290143 w 4298472"/>
              <a:gd name="connsiteY2" fmla="*/ 1565025 h 1578610"/>
              <a:gd name="connsiteX3" fmla="*/ 0 w 4298472"/>
              <a:gd name="connsiteY3" fmla="*/ 1578610 h 1578610"/>
              <a:gd name="connsiteX4" fmla="*/ 0 w 4298472"/>
              <a:gd name="connsiteY4" fmla="*/ 0 h 1578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8472" h="1578610">
                <a:moveTo>
                  <a:pt x="0" y="0"/>
                </a:moveTo>
                <a:lnTo>
                  <a:pt x="4298472" y="0"/>
                </a:lnTo>
                <a:cubicBezTo>
                  <a:pt x="4295696" y="521675"/>
                  <a:pt x="4292919" y="1043350"/>
                  <a:pt x="4290143" y="1565025"/>
                </a:cubicBezTo>
                <a:lnTo>
                  <a:pt x="0" y="1578610"/>
                </a:lnTo>
                <a:lnTo>
                  <a:pt x="0" y="0"/>
                </a:lnTo>
                <a:close/>
              </a:path>
            </a:pathLst>
          </a:custGeom>
          <a:blipFill dpi="0" rotWithShape="1">
            <a:blip r:embed="rId4" cstate="print"/>
            <a:srcRect/>
            <a:stretch>
              <a:fillRect b="-70828"/>
            </a:stretch>
          </a:blipFill>
          <a:ln w="25400">
            <a:solidFill>
              <a:srgbClr val="009DDC"/>
            </a:solidFill>
            <a:round/>
            <a:headEnd/>
            <a:tailEnd/>
          </a:ln>
        </p:spPr>
        <p:txBody>
          <a:bodyPr vert="horz" wrap="square" lIns="91440" tIns="45720" rIns="91440" bIns="45720" numCol="1" anchor="ctr"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Market Analysis</a:t>
            </a:r>
          </a:p>
        </p:txBody>
      </p:sp>
      <p:sp>
        <p:nvSpPr>
          <p:cNvPr id="3" name="Text Placeholder 2"/>
          <p:cNvSpPr>
            <a:spLocks noGrp="1"/>
          </p:cNvSpPr>
          <p:nvPr>
            <p:ph type="body" idx="1"/>
          </p:nvPr>
        </p:nvSpPr>
        <p:spPr>
          <a:xfrm>
            <a:off x="228600" y="1295401"/>
            <a:ext cx="4038600" cy="5333999"/>
          </a:xfrm>
        </p:spPr>
        <p:txBody>
          <a:bodyPr/>
          <a:lstStyle/>
          <a:p>
            <a:pPr marL="0" indent="0">
              <a:buNone/>
            </a:pPr>
            <a:r>
              <a:rPr lang="en-US" sz="2000" dirty="0"/>
              <a:t>Looking at future generations, those in the 19 or less, 35 to 49 and 65+ age groups are expected to gain in population. The growth in the 19 and under age bracket will increase the need for housing families with school-aged children. The growth in those aged 35 to 49 will create continued pressure for more workforce housing for young professionals and an increase in the number of seniors will create the need for senior housing in the medium to long-term. </a:t>
            </a:r>
          </a:p>
        </p:txBody>
      </p:sp>
      <p:sp>
        <p:nvSpPr>
          <p:cNvPr id="5" name="Text Box 3"/>
          <p:cNvSpPr txBox="1">
            <a:spLocks noChangeArrowheads="1"/>
          </p:cNvSpPr>
          <p:nvPr/>
        </p:nvSpPr>
        <p:spPr bwMode="auto">
          <a:xfrm>
            <a:off x="5410200" y="1600200"/>
            <a:ext cx="2667000" cy="2444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lang="en-US" sz="1600" b="1" dirty="0">
                <a:solidFill>
                  <a:srgbClr val="00CCFF"/>
                </a:solidFill>
                <a:latin typeface="Century Gothic" pitchFamily="34" charset="0"/>
              </a:rPr>
              <a:t>Projections by Age</a:t>
            </a:r>
            <a:endParaRPr kumimoji="0" lang="en-US" sz="1600" b="0" i="0" u="none" strike="noStrike" cap="none" normalizeH="0" baseline="0" dirty="0">
              <a:ln>
                <a:noFill/>
              </a:ln>
              <a:solidFill>
                <a:srgbClr val="00CCFF"/>
              </a:solidFill>
              <a:effectLst/>
              <a:latin typeface="Century Gothic" pitchFamily="34" charset="0"/>
              <a:cs typeface="Arial" pitchFamily="34" charset="0"/>
            </a:endParaRPr>
          </a:p>
        </p:txBody>
      </p:sp>
      <p:pic>
        <p:nvPicPr>
          <p:cNvPr id="6" name="Picture 5"/>
          <p:cNvPicPr/>
          <p:nvPr/>
        </p:nvPicPr>
        <p:blipFill>
          <a:blip r:embed="rId2" cstate="print"/>
          <a:srcRect t="2752" b="7338"/>
          <a:stretch>
            <a:fillRect/>
          </a:stretch>
        </p:blipFill>
        <p:spPr bwMode="auto">
          <a:xfrm>
            <a:off x="4191000" y="1905000"/>
            <a:ext cx="4797908" cy="3581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Market Analysis</a:t>
            </a:r>
          </a:p>
        </p:txBody>
      </p:sp>
      <p:sp>
        <p:nvSpPr>
          <p:cNvPr id="3" name="Text Placeholder 2"/>
          <p:cNvSpPr>
            <a:spLocks noGrp="1"/>
          </p:cNvSpPr>
          <p:nvPr>
            <p:ph type="body" idx="1"/>
          </p:nvPr>
        </p:nvSpPr>
        <p:spPr>
          <a:xfrm>
            <a:off x="381000" y="1295401"/>
            <a:ext cx="3733800" cy="4343399"/>
          </a:xfrm>
        </p:spPr>
        <p:txBody>
          <a:bodyPr/>
          <a:lstStyle/>
          <a:p>
            <a:endParaRPr lang="en-US" sz="1600" dirty="0"/>
          </a:p>
          <a:p>
            <a:pPr marL="0" indent="0">
              <a:buNone/>
            </a:pPr>
            <a:r>
              <a:rPr lang="en-US" sz="2000" dirty="0"/>
              <a:t>Platteville’s population is projected to increase to 12,514 by 2023 and 13,547 by 2033. This represents an overall growth rate of over 10% from now to 2033. </a:t>
            </a:r>
          </a:p>
        </p:txBody>
      </p:sp>
      <p:sp>
        <p:nvSpPr>
          <p:cNvPr id="5" name="Text Box 3"/>
          <p:cNvSpPr txBox="1">
            <a:spLocks noChangeArrowheads="1"/>
          </p:cNvSpPr>
          <p:nvPr/>
        </p:nvSpPr>
        <p:spPr bwMode="auto">
          <a:xfrm>
            <a:off x="5410200" y="1600200"/>
            <a:ext cx="2667000" cy="2444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lang="en-US" sz="1600" b="1" dirty="0">
                <a:solidFill>
                  <a:srgbClr val="00CCFF"/>
                </a:solidFill>
                <a:latin typeface="Century Gothic" pitchFamily="34" charset="0"/>
              </a:rPr>
              <a:t>Population Projections</a:t>
            </a:r>
            <a:endParaRPr kumimoji="0" lang="en-US" sz="1600" b="0" i="0" u="none" strike="noStrike" cap="none" normalizeH="0" baseline="0" dirty="0">
              <a:ln>
                <a:noFill/>
              </a:ln>
              <a:solidFill>
                <a:srgbClr val="00CCFF"/>
              </a:solidFill>
              <a:effectLst/>
              <a:latin typeface="Century Gothic" pitchFamily="34" charset="0"/>
              <a:cs typeface="Arial" pitchFamily="34" charset="0"/>
            </a:endParaRPr>
          </a:p>
        </p:txBody>
      </p:sp>
      <p:pic>
        <p:nvPicPr>
          <p:cNvPr id="8" name="Picture 7"/>
          <p:cNvPicPr/>
          <p:nvPr/>
        </p:nvPicPr>
        <p:blipFill>
          <a:blip r:embed="rId2" cstate="print"/>
          <a:srcRect/>
          <a:stretch>
            <a:fillRect/>
          </a:stretch>
        </p:blipFill>
        <p:spPr bwMode="auto">
          <a:xfrm>
            <a:off x="4038600" y="1981200"/>
            <a:ext cx="4687609" cy="2819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D5D10E"/>
                </a:solidFill>
              </a:rPr>
              <a:t>Chapters &amp; Appendices</a:t>
            </a:r>
          </a:p>
        </p:txBody>
      </p:sp>
      <p:sp>
        <p:nvSpPr>
          <p:cNvPr id="14" name="Content Placeholder 8"/>
          <p:cNvSpPr>
            <a:spLocks noGrp="1"/>
          </p:cNvSpPr>
          <p:nvPr>
            <p:ph sz="half" idx="2"/>
          </p:nvPr>
        </p:nvSpPr>
        <p:spPr>
          <a:xfrm>
            <a:off x="457200" y="2174875"/>
            <a:ext cx="4648200" cy="3951288"/>
          </a:xfrm>
        </p:spPr>
        <p:txBody>
          <a:bodyPr/>
          <a:lstStyle/>
          <a:p>
            <a:endParaRPr lang="en-US" sz="1200" dirty="0"/>
          </a:p>
          <a:p>
            <a:endParaRPr lang="en-US" sz="1600" dirty="0"/>
          </a:p>
          <a:p>
            <a:endParaRPr lang="en-US" sz="1600" dirty="0"/>
          </a:p>
          <a:p>
            <a:pPr>
              <a:buNone/>
            </a:pPr>
            <a:endParaRPr lang="en-US" sz="1600" dirty="0"/>
          </a:p>
          <a:p>
            <a:endParaRPr lang="en-US" sz="1600" dirty="0"/>
          </a:p>
          <a:p>
            <a:endParaRPr lang="en-US" sz="1600" dirty="0"/>
          </a:p>
          <a:p>
            <a:endParaRPr lang="en-US" sz="1600" dirty="0"/>
          </a:p>
          <a:p>
            <a:endParaRPr lang="en-US" sz="1600" dirty="0"/>
          </a:p>
        </p:txBody>
      </p:sp>
      <p:sp>
        <p:nvSpPr>
          <p:cNvPr id="9" name="Content Placeholder 8"/>
          <p:cNvSpPr>
            <a:spLocks noGrp="1"/>
          </p:cNvSpPr>
          <p:nvPr>
            <p:ph sz="quarter" idx="4"/>
          </p:nvPr>
        </p:nvSpPr>
        <p:spPr>
          <a:xfrm>
            <a:off x="609600" y="1676400"/>
            <a:ext cx="7086600" cy="4724400"/>
          </a:xfrm>
        </p:spPr>
        <p:txBody>
          <a:bodyPr/>
          <a:lstStyle/>
          <a:p>
            <a:pPr>
              <a:buNone/>
            </a:pPr>
            <a:r>
              <a:rPr lang="en-US" b="1" dirty="0"/>
              <a:t>Chapters Defined by Topic</a:t>
            </a:r>
          </a:p>
          <a:p>
            <a:r>
              <a:rPr lang="en-US" sz="2000" dirty="0"/>
              <a:t>Chapter 1 – Municipal Initiatives</a:t>
            </a:r>
          </a:p>
          <a:p>
            <a:r>
              <a:rPr lang="en-US" sz="2000" dirty="0"/>
              <a:t>Chapter 2 – Housing Rehabilitation</a:t>
            </a:r>
          </a:p>
          <a:p>
            <a:r>
              <a:rPr lang="en-US" sz="2000" dirty="0"/>
              <a:t>Chapter 3 – Infill Construction &amp; New Developments</a:t>
            </a:r>
          </a:p>
          <a:p>
            <a:r>
              <a:rPr lang="en-US" sz="2000" dirty="0"/>
              <a:t>Chapter 4 – Funding Initiatives</a:t>
            </a:r>
          </a:p>
          <a:p>
            <a:pPr>
              <a:buNone/>
            </a:pPr>
            <a:endParaRPr lang="en-US" dirty="0"/>
          </a:p>
          <a:p>
            <a:pPr>
              <a:buNone/>
            </a:pPr>
            <a:r>
              <a:rPr lang="en-US" b="1" dirty="0"/>
              <a:t>Appendices</a:t>
            </a:r>
          </a:p>
          <a:p>
            <a:r>
              <a:rPr lang="en-US" sz="2000" dirty="0"/>
              <a:t>Appendix A – Survey Results</a:t>
            </a:r>
          </a:p>
          <a:p>
            <a:r>
              <a:rPr lang="en-US" sz="2000" dirty="0"/>
              <a:t>Appendix B – General Demographic &amp; Housing Data</a:t>
            </a:r>
          </a:p>
          <a:p>
            <a:r>
              <a:rPr lang="en-US" sz="2000" dirty="0"/>
              <a:t>Appendix C – Chapter Specific Demographic &amp; Housing Data</a:t>
            </a:r>
          </a:p>
          <a:p>
            <a:pPr>
              <a:buNone/>
            </a:pPr>
            <a:endParaRPr lang="en-US" sz="2000" dirty="0"/>
          </a:p>
          <a:p>
            <a:pPr lvl="1">
              <a:buNone/>
            </a:pPr>
            <a:endParaRPr lang="en-US" sz="1800" dirty="0"/>
          </a:p>
          <a:p>
            <a:pPr>
              <a:buNone/>
            </a:pPr>
            <a:endParaRPr lang="en-US" sz="1600" dirty="0"/>
          </a:p>
          <a:p>
            <a:pPr>
              <a:buNone/>
            </a:pPr>
            <a:endParaRPr lang="en-US" sz="1600" dirty="0"/>
          </a:p>
          <a:p>
            <a:pPr>
              <a:buNone/>
            </a:pPr>
            <a:endParaRPr lang="en-US" sz="1600" dirty="0"/>
          </a:p>
          <a:p>
            <a:endParaRPr lang="en-US" sz="1600" dirty="0"/>
          </a:p>
          <a:p>
            <a:endParaRPr lang="en-US" sz="1600" dirty="0"/>
          </a:p>
          <a:p>
            <a:endParaRPr lang="en-US" sz="1600" dirty="0"/>
          </a:p>
          <a:p>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D5D10E"/>
                </a:solidFill>
              </a:rPr>
              <a:t>Chapter 1 – Municipal Initiatives</a:t>
            </a:r>
          </a:p>
        </p:txBody>
      </p:sp>
      <p:sp>
        <p:nvSpPr>
          <p:cNvPr id="14" name="Content Placeholder 8"/>
          <p:cNvSpPr>
            <a:spLocks noGrp="1"/>
          </p:cNvSpPr>
          <p:nvPr>
            <p:ph sz="half" idx="2"/>
          </p:nvPr>
        </p:nvSpPr>
        <p:spPr>
          <a:xfrm>
            <a:off x="457200" y="2174875"/>
            <a:ext cx="4648200" cy="3951288"/>
          </a:xfrm>
        </p:spPr>
        <p:txBody>
          <a:bodyPr/>
          <a:lstStyle/>
          <a:p>
            <a:endParaRPr lang="en-US" sz="1200" dirty="0"/>
          </a:p>
          <a:p>
            <a:endParaRPr lang="en-US" sz="1600" dirty="0"/>
          </a:p>
          <a:p>
            <a:endParaRPr lang="en-US" sz="1600" dirty="0"/>
          </a:p>
          <a:p>
            <a:pPr>
              <a:buNone/>
            </a:pPr>
            <a:endParaRPr lang="en-US" sz="1600" dirty="0"/>
          </a:p>
          <a:p>
            <a:endParaRPr lang="en-US" sz="1600" dirty="0"/>
          </a:p>
          <a:p>
            <a:endParaRPr lang="en-US" sz="1600" dirty="0"/>
          </a:p>
          <a:p>
            <a:endParaRPr lang="en-US" sz="1600" dirty="0"/>
          </a:p>
          <a:p>
            <a:endParaRPr lang="en-US" sz="1600" dirty="0"/>
          </a:p>
        </p:txBody>
      </p:sp>
      <p:sp>
        <p:nvSpPr>
          <p:cNvPr id="9" name="Content Placeholder 8"/>
          <p:cNvSpPr>
            <a:spLocks noGrp="1"/>
          </p:cNvSpPr>
          <p:nvPr>
            <p:ph sz="quarter" idx="4"/>
          </p:nvPr>
        </p:nvSpPr>
        <p:spPr>
          <a:xfrm>
            <a:off x="609600" y="1219200"/>
            <a:ext cx="7848600" cy="3200400"/>
          </a:xfrm>
        </p:spPr>
        <p:txBody>
          <a:bodyPr/>
          <a:lstStyle/>
          <a:p>
            <a:pPr>
              <a:buNone/>
            </a:pPr>
            <a:r>
              <a:rPr lang="en-US" b="1" dirty="0"/>
              <a:t>Municipal Initiatives Goal</a:t>
            </a:r>
          </a:p>
          <a:p>
            <a:pPr marL="0" indent="0">
              <a:buNone/>
            </a:pPr>
            <a:r>
              <a:rPr lang="en-US" dirty="0"/>
              <a:t>To accomplish objectives and strategies which are comprehensive, address current planning efforts, and prepare the City to work with housing partners to complete the specific objectives and strategies which will enable the City to respond to identified needs and build a range of housing types for a wide range of income levels.</a:t>
            </a:r>
          </a:p>
          <a:p>
            <a:pPr lvl="1">
              <a:buNone/>
            </a:pPr>
            <a:endParaRPr lang="en-US" sz="1800" dirty="0"/>
          </a:p>
          <a:p>
            <a:pPr>
              <a:buNone/>
            </a:pPr>
            <a:endParaRPr lang="en-US" sz="1600" dirty="0"/>
          </a:p>
          <a:p>
            <a:pPr>
              <a:buNone/>
            </a:pPr>
            <a:endParaRPr lang="en-US" sz="1600" dirty="0"/>
          </a:p>
          <a:p>
            <a:pPr>
              <a:buNone/>
            </a:pPr>
            <a:endParaRPr lang="en-US" sz="1600" dirty="0"/>
          </a:p>
          <a:p>
            <a:endParaRPr lang="en-US" sz="1600" dirty="0"/>
          </a:p>
          <a:p>
            <a:endParaRPr lang="en-US" sz="1600" dirty="0"/>
          </a:p>
          <a:p>
            <a:endParaRPr lang="en-US" sz="1600" dirty="0"/>
          </a:p>
          <a:p>
            <a:endParaRPr lang="en-US" sz="1600" dirty="0"/>
          </a:p>
        </p:txBody>
      </p:sp>
      <p:pic>
        <p:nvPicPr>
          <p:cNvPr id="3074" name="Picture 2"/>
          <p:cNvPicPr>
            <a:picLocks noChangeAspect="1" noChangeArrowheads="1"/>
          </p:cNvPicPr>
          <p:nvPr/>
        </p:nvPicPr>
        <p:blipFill>
          <a:blip r:embed="rId2" cstate="print"/>
          <a:srcRect/>
          <a:stretch>
            <a:fillRect/>
          </a:stretch>
        </p:blipFill>
        <p:spPr bwMode="auto">
          <a:xfrm>
            <a:off x="5486400" y="4419600"/>
            <a:ext cx="2946400" cy="2209800"/>
          </a:xfrm>
          <a:prstGeom prst="rect">
            <a:avLst/>
          </a:prstGeom>
          <a:noFill/>
          <a:ln w="9525">
            <a:noFill/>
            <a:miter lim="800000"/>
            <a:headEnd/>
            <a:tailEnd/>
          </a:ln>
        </p:spPr>
      </p:pic>
      <p:pic>
        <p:nvPicPr>
          <p:cNvPr id="3075" name="Picture 3" descr="M:\Platteville, City of\180121 Housing Study\Photos\PlattevillePhotos\CityHall.PNG"/>
          <p:cNvPicPr>
            <a:picLocks noChangeAspect="1" noChangeArrowheads="1"/>
          </p:cNvPicPr>
          <p:nvPr/>
        </p:nvPicPr>
        <p:blipFill>
          <a:blip r:embed="rId3" cstate="print"/>
          <a:srcRect/>
          <a:stretch>
            <a:fillRect/>
          </a:stretch>
        </p:blipFill>
        <p:spPr bwMode="auto">
          <a:xfrm>
            <a:off x="685800" y="4419600"/>
            <a:ext cx="4572886" cy="22288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D5D10E"/>
                </a:solidFill>
              </a:rPr>
              <a:t>Chapter 1 – Municipal Initiatives</a:t>
            </a:r>
          </a:p>
        </p:txBody>
      </p:sp>
      <p:sp>
        <p:nvSpPr>
          <p:cNvPr id="14" name="Content Placeholder 8"/>
          <p:cNvSpPr>
            <a:spLocks noGrp="1"/>
          </p:cNvSpPr>
          <p:nvPr>
            <p:ph sz="half" idx="2"/>
          </p:nvPr>
        </p:nvSpPr>
        <p:spPr>
          <a:xfrm>
            <a:off x="457200" y="2174875"/>
            <a:ext cx="4648200" cy="3951288"/>
          </a:xfrm>
        </p:spPr>
        <p:txBody>
          <a:bodyPr/>
          <a:lstStyle/>
          <a:p>
            <a:endParaRPr lang="en-US" sz="1200" dirty="0"/>
          </a:p>
          <a:p>
            <a:endParaRPr lang="en-US" sz="1600" dirty="0"/>
          </a:p>
          <a:p>
            <a:endParaRPr lang="en-US" sz="1600" dirty="0"/>
          </a:p>
          <a:p>
            <a:pPr>
              <a:buNone/>
            </a:pPr>
            <a:endParaRPr lang="en-US" sz="1600" dirty="0"/>
          </a:p>
          <a:p>
            <a:endParaRPr lang="en-US" sz="1600" dirty="0"/>
          </a:p>
          <a:p>
            <a:endParaRPr lang="en-US" sz="1600" dirty="0"/>
          </a:p>
          <a:p>
            <a:endParaRPr lang="en-US" sz="1600" dirty="0"/>
          </a:p>
          <a:p>
            <a:endParaRPr lang="en-US" sz="1600" dirty="0"/>
          </a:p>
        </p:txBody>
      </p:sp>
      <p:sp>
        <p:nvSpPr>
          <p:cNvPr id="7" name="Rounded Rectangle 6"/>
          <p:cNvSpPr/>
          <p:nvPr/>
        </p:nvSpPr>
        <p:spPr>
          <a:xfrm>
            <a:off x="2971800" y="1752600"/>
            <a:ext cx="2362200" cy="1295400"/>
          </a:xfrm>
          <a:prstGeom prst="round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itchFamily="34" charset="0"/>
              </a:rPr>
              <a:t>Allow for multi-family attached housing and apartments in commercial districts</a:t>
            </a:r>
          </a:p>
        </p:txBody>
      </p:sp>
      <p:grpSp>
        <p:nvGrpSpPr>
          <p:cNvPr id="2" name="Group 21"/>
          <p:cNvGrpSpPr/>
          <p:nvPr/>
        </p:nvGrpSpPr>
        <p:grpSpPr>
          <a:xfrm>
            <a:off x="1371600" y="1447800"/>
            <a:ext cx="0" cy="4876800"/>
            <a:chOff x="838200" y="1752600"/>
            <a:chExt cx="0" cy="4876800"/>
          </a:xfrm>
        </p:grpSpPr>
        <p:cxnSp>
          <p:nvCxnSpPr>
            <p:cNvPr id="13" name="Straight Arrow Connector 12"/>
            <p:cNvCxnSpPr/>
            <p:nvPr/>
          </p:nvCxnSpPr>
          <p:spPr>
            <a:xfrm rot="10800000">
              <a:off x="838200" y="1752600"/>
              <a:ext cx="0" cy="1828800"/>
            </a:xfrm>
            <a:prstGeom prst="straightConnector1">
              <a:avLst/>
            </a:prstGeom>
            <a:ln w="889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8200" y="3581400"/>
              <a:ext cx="0" cy="1371600"/>
            </a:xfrm>
            <a:prstGeom prst="line">
              <a:avLst/>
            </a:prstGeom>
            <a:ln w="889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4953000"/>
              <a:ext cx="0" cy="16764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6200" y="1676400"/>
            <a:ext cx="1143000" cy="4524315"/>
          </a:xfrm>
          <a:prstGeom prst="rect">
            <a:avLst/>
          </a:prstGeom>
          <a:noFill/>
        </p:spPr>
        <p:txBody>
          <a:bodyPr wrap="square" rtlCol="0">
            <a:spAutoFit/>
          </a:bodyPr>
          <a:lstStyle/>
          <a:p>
            <a:r>
              <a:rPr lang="en-US" b="1" dirty="0">
                <a:latin typeface="Century Gothic" pitchFamily="34" charset="0"/>
              </a:rPr>
              <a:t>High Priority (Priority 1 &amp; 2)</a:t>
            </a:r>
          </a:p>
          <a:p>
            <a:endParaRPr lang="en-US" b="1" dirty="0">
              <a:latin typeface="Century Gothic" pitchFamily="34" charset="0"/>
            </a:endParaRPr>
          </a:p>
          <a:p>
            <a:endParaRPr lang="en-US" b="1" dirty="0">
              <a:latin typeface="Century Gothic" pitchFamily="34" charset="0"/>
            </a:endParaRPr>
          </a:p>
          <a:p>
            <a:r>
              <a:rPr lang="en-US" b="1" dirty="0">
                <a:latin typeface="Century Gothic" pitchFamily="34" charset="0"/>
              </a:rPr>
              <a:t>Medium Priority (Priority 3 &amp; 4)</a:t>
            </a:r>
          </a:p>
          <a:p>
            <a:endParaRPr lang="en-US" b="1" dirty="0">
              <a:latin typeface="Century Gothic" pitchFamily="34" charset="0"/>
            </a:endParaRPr>
          </a:p>
          <a:p>
            <a:endParaRPr lang="en-US" b="1" dirty="0">
              <a:latin typeface="Century Gothic" pitchFamily="34" charset="0"/>
            </a:endParaRPr>
          </a:p>
          <a:p>
            <a:r>
              <a:rPr lang="en-US" b="1" dirty="0">
                <a:latin typeface="Century Gothic" pitchFamily="34" charset="0"/>
              </a:rPr>
              <a:t>Low Priority (Priority 5 &amp; 6)</a:t>
            </a:r>
          </a:p>
        </p:txBody>
      </p:sp>
      <p:sp>
        <p:nvSpPr>
          <p:cNvPr id="24" name="Rounded Rectangle 23"/>
          <p:cNvSpPr/>
          <p:nvPr/>
        </p:nvSpPr>
        <p:spPr>
          <a:xfrm>
            <a:off x="5486400" y="1752600"/>
            <a:ext cx="2286000" cy="1295400"/>
          </a:xfrm>
          <a:prstGeom prst="round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itchFamily="34" charset="0"/>
              </a:rPr>
              <a:t>Create Mixed-Use zoning district</a:t>
            </a:r>
          </a:p>
        </p:txBody>
      </p:sp>
      <p:sp>
        <p:nvSpPr>
          <p:cNvPr id="25" name="Rounded Rectangle 24"/>
          <p:cNvSpPr/>
          <p:nvPr/>
        </p:nvSpPr>
        <p:spPr>
          <a:xfrm>
            <a:off x="2971800" y="3352800"/>
            <a:ext cx="23622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Amend Proposed Land Use Plan to encourage multi-family housing in commercial areas</a:t>
            </a:r>
          </a:p>
        </p:txBody>
      </p:sp>
      <p:sp>
        <p:nvSpPr>
          <p:cNvPr id="26" name="Rounded Rectangle 25"/>
          <p:cNvSpPr/>
          <p:nvPr/>
        </p:nvSpPr>
        <p:spPr>
          <a:xfrm>
            <a:off x="5486400" y="3352800"/>
            <a:ext cx="22860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Amend Proposed Land Use Plan to encourage more multi-family attached housing</a:t>
            </a:r>
          </a:p>
        </p:txBody>
      </p:sp>
      <p:sp>
        <p:nvSpPr>
          <p:cNvPr id="28" name="Rounded Rectangle 27"/>
          <p:cNvSpPr/>
          <p:nvPr/>
        </p:nvSpPr>
        <p:spPr>
          <a:xfrm>
            <a:off x="2971800" y="4953000"/>
            <a:ext cx="2362200" cy="12954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Expand Historic District(s) Area</a:t>
            </a:r>
          </a:p>
        </p:txBody>
      </p:sp>
      <p:sp>
        <p:nvSpPr>
          <p:cNvPr id="15" name="Rectangle 14"/>
          <p:cNvSpPr/>
          <p:nvPr/>
        </p:nvSpPr>
        <p:spPr>
          <a:xfrm>
            <a:off x="3657600" y="1219200"/>
            <a:ext cx="3659976" cy="369332"/>
          </a:xfrm>
          <a:prstGeom prst="rect">
            <a:avLst/>
          </a:prstGeom>
        </p:spPr>
        <p:txBody>
          <a:bodyPr wrap="none">
            <a:spAutoFit/>
          </a:bodyPr>
          <a:lstStyle/>
          <a:p>
            <a:pPr>
              <a:buNone/>
            </a:pPr>
            <a:r>
              <a:rPr lang="en-US" b="1" dirty="0">
                <a:latin typeface="Century Gothic" pitchFamily="34" charset="0"/>
              </a:rPr>
              <a:t>Municipal Initiatives Objectives</a:t>
            </a:r>
          </a:p>
        </p:txBody>
      </p:sp>
      <p:sp>
        <p:nvSpPr>
          <p:cNvPr id="19" name="Rounded Rectangle 18"/>
          <p:cNvSpPr/>
          <p:nvPr/>
        </p:nvSpPr>
        <p:spPr>
          <a:xfrm>
            <a:off x="5486400" y="4953000"/>
            <a:ext cx="2362200" cy="12954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Establish and fund a Neighborhood planning program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D5D10E"/>
                </a:solidFill>
              </a:rPr>
              <a:t>Chapter 1 – Municipal Initiatives</a:t>
            </a:r>
          </a:p>
        </p:txBody>
      </p:sp>
      <p:sp>
        <p:nvSpPr>
          <p:cNvPr id="14" name="Content Placeholder 8"/>
          <p:cNvSpPr>
            <a:spLocks noGrp="1"/>
          </p:cNvSpPr>
          <p:nvPr>
            <p:ph sz="half" idx="2"/>
          </p:nvPr>
        </p:nvSpPr>
        <p:spPr>
          <a:xfrm>
            <a:off x="457200" y="2174875"/>
            <a:ext cx="4648200" cy="3951288"/>
          </a:xfrm>
        </p:spPr>
        <p:txBody>
          <a:bodyPr/>
          <a:lstStyle/>
          <a:p>
            <a:endParaRPr lang="en-US" sz="1200" dirty="0"/>
          </a:p>
          <a:p>
            <a:endParaRPr lang="en-US" sz="1600" dirty="0"/>
          </a:p>
          <a:p>
            <a:endParaRPr lang="en-US" sz="1600" dirty="0"/>
          </a:p>
          <a:p>
            <a:pPr>
              <a:buNone/>
            </a:pPr>
            <a:endParaRPr lang="en-US" sz="1600" dirty="0"/>
          </a:p>
          <a:p>
            <a:endParaRPr lang="en-US" sz="1600" dirty="0"/>
          </a:p>
          <a:p>
            <a:endParaRPr lang="en-US" sz="1600" dirty="0"/>
          </a:p>
          <a:p>
            <a:endParaRPr lang="en-US" sz="1600" dirty="0"/>
          </a:p>
          <a:p>
            <a:endParaRPr lang="en-US" sz="1600" dirty="0"/>
          </a:p>
        </p:txBody>
      </p:sp>
      <p:grpSp>
        <p:nvGrpSpPr>
          <p:cNvPr id="2" name="Group 21"/>
          <p:cNvGrpSpPr/>
          <p:nvPr/>
        </p:nvGrpSpPr>
        <p:grpSpPr>
          <a:xfrm>
            <a:off x="1371600" y="1447800"/>
            <a:ext cx="0" cy="4876800"/>
            <a:chOff x="838200" y="1752600"/>
            <a:chExt cx="0" cy="4876800"/>
          </a:xfrm>
        </p:grpSpPr>
        <p:cxnSp>
          <p:nvCxnSpPr>
            <p:cNvPr id="13" name="Straight Arrow Connector 12"/>
            <p:cNvCxnSpPr/>
            <p:nvPr/>
          </p:nvCxnSpPr>
          <p:spPr>
            <a:xfrm rot="10800000">
              <a:off x="838200" y="1752600"/>
              <a:ext cx="0" cy="1828800"/>
            </a:xfrm>
            <a:prstGeom prst="straightConnector1">
              <a:avLst/>
            </a:prstGeom>
            <a:ln w="889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8200" y="3581400"/>
              <a:ext cx="0" cy="1371600"/>
            </a:xfrm>
            <a:prstGeom prst="line">
              <a:avLst/>
            </a:prstGeom>
            <a:ln w="889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4953000"/>
              <a:ext cx="0" cy="16764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6200" y="1676400"/>
            <a:ext cx="1143000" cy="4524315"/>
          </a:xfrm>
          <a:prstGeom prst="rect">
            <a:avLst/>
          </a:prstGeom>
          <a:noFill/>
        </p:spPr>
        <p:txBody>
          <a:bodyPr wrap="square" rtlCol="0">
            <a:spAutoFit/>
          </a:bodyPr>
          <a:lstStyle/>
          <a:p>
            <a:r>
              <a:rPr lang="en-US" b="1" dirty="0">
                <a:latin typeface="Century Gothic" pitchFamily="34" charset="0"/>
              </a:rPr>
              <a:t>High Priority (Priority 1 &amp; 2)</a:t>
            </a:r>
          </a:p>
          <a:p>
            <a:endParaRPr lang="en-US" b="1" dirty="0">
              <a:latin typeface="Century Gothic" pitchFamily="34" charset="0"/>
            </a:endParaRPr>
          </a:p>
          <a:p>
            <a:endParaRPr lang="en-US" b="1" dirty="0">
              <a:latin typeface="Century Gothic" pitchFamily="34" charset="0"/>
            </a:endParaRPr>
          </a:p>
          <a:p>
            <a:r>
              <a:rPr lang="en-US" b="1" dirty="0">
                <a:latin typeface="Century Gothic" pitchFamily="34" charset="0"/>
              </a:rPr>
              <a:t>Medium Priority (Priority 3 &amp; 4)</a:t>
            </a:r>
          </a:p>
          <a:p>
            <a:endParaRPr lang="en-US" b="1" dirty="0">
              <a:latin typeface="Century Gothic" pitchFamily="34" charset="0"/>
            </a:endParaRPr>
          </a:p>
          <a:p>
            <a:endParaRPr lang="en-US" b="1" dirty="0">
              <a:latin typeface="Century Gothic" pitchFamily="34" charset="0"/>
            </a:endParaRPr>
          </a:p>
          <a:p>
            <a:r>
              <a:rPr lang="en-US" b="1" dirty="0">
                <a:latin typeface="Century Gothic" pitchFamily="34" charset="0"/>
              </a:rPr>
              <a:t>Low Priority (Priority 5 &amp; 6)</a:t>
            </a:r>
          </a:p>
        </p:txBody>
      </p:sp>
      <p:sp>
        <p:nvSpPr>
          <p:cNvPr id="15" name="Rectangle 14"/>
          <p:cNvSpPr/>
          <p:nvPr/>
        </p:nvSpPr>
        <p:spPr>
          <a:xfrm>
            <a:off x="3657600" y="1219200"/>
            <a:ext cx="3659976" cy="369332"/>
          </a:xfrm>
          <a:prstGeom prst="rect">
            <a:avLst/>
          </a:prstGeom>
        </p:spPr>
        <p:txBody>
          <a:bodyPr wrap="none">
            <a:spAutoFit/>
          </a:bodyPr>
          <a:lstStyle/>
          <a:p>
            <a:pPr>
              <a:buNone/>
            </a:pPr>
            <a:r>
              <a:rPr lang="en-US" b="1" dirty="0">
                <a:latin typeface="Century Gothic" pitchFamily="34" charset="0"/>
              </a:rPr>
              <a:t>Municipal Initiatives Objectives</a:t>
            </a:r>
          </a:p>
        </p:txBody>
      </p:sp>
      <p:sp>
        <p:nvSpPr>
          <p:cNvPr id="20" name="Rounded Rectangle 19"/>
          <p:cNvSpPr/>
          <p:nvPr/>
        </p:nvSpPr>
        <p:spPr>
          <a:xfrm>
            <a:off x="1752600" y="3352800"/>
            <a:ext cx="22860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Expand existing development authority coverage area</a:t>
            </a:r>
          </a:p>
        </p:txBody>
      </p:sp>
      <p:sp>
        <p:nvSpPr>
          <p:cNvPr id="21" name="Rounded Rectangle 20"/>
          <p:cNvSpPr/>
          <p:nvPr/>
        </p:nvSpPr>
        <p:spPr>
          <a:xfrm>
            <a:off x="2971800" y="1752600"/>
            <a:ext cx="2286000" cy="1295400"/>
          </a:xfrm>
          <a:prstGeom prst="round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itchFamily="34" charset="0"/>
              </a:rPr>
              <a:t>Create mixed housing-type/smaller lot residential district</a:t>
            </a:r>
          </a:p>
        </p:txBody>
      </p:sp>
      <p:sp>
        <p:nvSpPr>
          <p:cNvPr id="22" name="Rounded Rectangle 21"/>
          <p:cNvSpPr/>
          <p:nvPr/>
        </p:nvSpPr>
        <p:spPr>
          <a:xfrm>
            <a:off x="4191000" y="3352800"/>
            <a:ext cx="22860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Encourage developer/builder participation in local, state, federal housing assistance and initiatives</a:t>
            </a:r>
          </a:p>
        </p:txBody>
      </p:sp>
      <p:sp>
        <p:nvSpPr>
          <p:cNvPr id="29" name="Rounded Rectangle 28"/>
          <p:cNvSpPr/>
          <p:nvPr/>
        </p:nvSpPr>
        <p:spPr>
          <a:xfrm>
            <a:off x="5410200" y="1752600"/>
            <a:ext cx="2286000" cy="1295400"/>
          </a:xfrm>
          <a:prstGeom prst="round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itchFamily="34" charset="0"/>
              </a:rPr>
              <a:t>Coordinate Annual Round-Table discussions with housing related professionals</a:t>
            </a:r>
          </a:p>
        </p:txBody>
      </p:sp>
      <p:sp>
        <p:nvSpPr>
          <p:cNvPr id="30" name="Rounded Rectangle 29"/>
          <p:cNvSpPr/>
          <p:nvPr/>
        </p:nvSpPr>
        <p:spPr>
          <a:xfrm>
            <a:off x="6629400" y="3352800"/>
            <a:ext cx="22860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Establish coordinated homebuyer and other counseling to meet existing and new funding source requirements</a:t>
            </a:r>
          </a:p>
        </p:txBody>
      </p:sp>
      <p:sp>
        <p:nvSpPr>
          <p:cNvPr id="31" name="Rounded Rectangle 30"/>
          <p:cNvSpPr/>
          <p:nvPr/>
        </p:nvSpPr>
        <p:spPr>
          <a:xfrm>
            <a:off x="2971800" y="4953000"/>
            <a:ext cx="2362200" cy="12954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Evaluate effectiveness of current improvement-based assessment schedule</a:t>
            </a:r>
          </a:p>
        </p:txBody>
      </p:sp>
      <p:sp>
        <p:nvSpPr>
          <p:cNvPr id="32" name="Rounded Rectangle 31"/>
          <p:cNvSpPr/>
          <p:nvPr/>
        </p:nvSpPr>
        <p:spPr>
          <a:xfrm>
            <a:off x="5486400" y="4953000"/>
            <a:ext cx="2362200" cy="12954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Evaluate effectiveness of current impact fee program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808038"/>
          </a:xfrm>
        </p:spPr>
        <p:txBody>
          <a:bodyPr/>
          <a:lstStyle/>
          <a:p>
            <a:r>
              <a:rPr lang="en-US" dirty="0">
                <a:solidFill>
                  <a:srgbClr val="D5D10E"/>
                </a:solidFill>
              </a:rPr>
              <a:t>Chapter 1 – Municipal Initiatives</a:t>
            </a:r>
          </a:p>
        </p:txBody>
      </p:sp>
      <p:sp>
        <p:nvSpPr>
          <p:cNvPr id="15" name="Rectangle 14"/>
          <p:cNvSpPr/>
          <p:nvPr/>
        </p:nvSpPr>
        <p:spPr>
          <a:xfrm>
            <a:off x="2971800" y="762000"/>
            <a:ext cx="3557384" cy="369332"/>
          </a:xfrm>
          <a:prstGeom prst="rect">
            <a:avLst/>
          </a:prstGeom>
        </p:spPr>
        <p:txBody>
          <a:bodyPr wrap="none">
            <a:spAutoFit/>
          </a:bodyPr>
          <a:lstStyle/>
          <a:p>
            <a:pPr>
              <a:buNone/>
            </a:pPr>
            <a:r>
              <a:rPr lang="en-US" b="1" dirty="0">
                <a:latin typeface="Century Gothic" pitchFamily="34" charset="0"/>
              </a:rPr>
              <a:t>Municipal Initiatives Strategies</a:t>
            </a:r>
          </a:p>
        </p:txBody>
      </p:sp>
      <p:pic>
        <p:nvPicPr>
          <p:cNvPr id="78851" name="Picture 3"/>
          <p:cNvPicPr>
            <a:picLocks noChangeAspect="1" noChangeArrowheads="1"/>
          </p:cNvPicPr>
          <p:nvPr/>
        </p:nvPicPr>
        <p:blipFill>
          <a:blip r:embed="rId2" cstate="print"/>
          <a:srcRect/>
          <a:stretch>
            <a:fillRect/>
          </a:stretch>
        </p:blipFill>
        <p:spPr bwMode="auto">
          <a:xfrm>
            <a:off x="381000" y="1143000"/>
            <a:ext cx="8608882" cy="56388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808038"/>
          </a:xfrm>
        </p:spPr>
        <p:txBody>
          <a:bodyPr/>
          <a:lstStyle/>
          <a:p>
            <a:r>
              <a:rPr lang="en-US" dirty="0">
                <a:solidFill>
                  <a:srgbClr val="D5D10E"/>
                </a:solidFill>
              </a:rPr>
              <a:t>Chapter 1 – Municipal Initiatives</a:t>
            </a:r>
          </a:p>
        </p:txBody>
      </p:sp>
      <p:sp>
        <p:nvSpPr>
          <p:cNvPr id="15" name="Rectangle 14"/>
          <p:cNvSpPr/>
          <p:nvPr/>
        </p:nvSpPr>
        <p:spPr>
          <a:xfrm>
            <a:off x="2971800" y="762000"/>
            <a:ext cx="3557384" cy="369332"/>
          </a:xfrm>
          <a:prstGeom prst="rect">
            <a:avLst/>
          </a:prstGeom>
        </p:spPr>
        <p:txBody>
          <a:bodyPr wrap="none">
            <a:spAutoFit/>
          </a:bodyPr>
          <a:lstStyle/>
          <a:p>
            <a:pPr>
              <a:buNone/>
            </a:pPr>
            <a:r>
              <a:rPr lang="en-US" b="1" dirty="0">
                <a:latin typeface="Century Gothic" pitchFamily="34" charset="0"/>
              </a:rPr>
              <a:t>Municipal Initiatives Strategies</a:t>
            </a:r>
          </a:p>
        </p:txBody>
      </p:sp>
      <p:pic>
        <p:nvPicPr>
          <p:cNvPr id="79874" name="Picture 2"/>
          <p:cNvPicPr>
            <a:picLocks noChangeAspect="1" noChangeArrowheads="1"/>
          </p:cNvPicPr>
          <p:nvPr/>
        </p:nvPicPr>
        <p:blipFill>
          <a:blip r:embed="rId2" cstate="print"/>
          <a:srcRect/>
          <a:stretch>
            <a:fillRect/>
          </a:stretch>
        </p:blipFill>
        <p:spPr bwMode="auto">
          <a:xfrm>
            <a:off x="359734" y="1143000"/>
            <a:ext cx="8403266" cy="5638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808038"/>
          </a:xfrm>
        </p:spPr>
        <p:txBody>
          <a:bodyPr/>
          <a:lstStyle/>
          <a:p>
            <a:r>
              <a:rPr lang="en-US" dirty="0">
                <a:solidFill>
                  <a:srgbClr val="D5D10E"/>
                </a:solidFill>
              </a:rPr>
              <a:t>Chapter 1 – Municipal Initiatives</a:t>
            </a:r>
          </a:p>
        </p:txBody>
      </p:sp>
      <p:sp>
        <p:nvSpPr>
          <p:cNvPr id="15" name="Rectangle 14"/>
          <p:cNvSpPr/>
          <p:nvPr/>
        </p:nvSpPr>
        <p:spPr>
          <a:xfrm>
            <a:off x="2971800" y="762000"/>
            <a:ext cx="3557384" cy="369332"/>
          </a:xfrm>
          <a:prstGeom prst="rect">
            <a:avLst/>
          </a:prstGeom>
        </p:spPr>
        <p:txBody>
          <a:bodyPr wrap="none">
            <a:spAutoFit/>
          </a:bodyPr>
          <a:lstStyle/>
          <a:p>
            <a:pPr>
              <a:buNone/>
            </a:pPr>
            <a:r>
              <a:rPr lang="en-US" b="1" dirty="0">
                <a:latin typeface="Century Gothic" pitchFamily="34" charset="0"/>
              </a:rPr>
              <a:t>Municipal Initiatives Strategies</a:t>
            </a:r>
          </a:p>
        </p:txBody>
      </p:sp>
      <p:pic>
        <p:nvPicPr>
          <p:cNvPr id="80900" name="Picture 4"/>
          <p:cNvPicPr>
            <a:picLocks noChangeAspect="1" noChangeArrowheads="1"/>
          </p:cNvPicPr>
          <p:nvPr/>
        </p:nvPicPr>
        <p:blipFill>
          <a:blip r:embed="rId2" cstate="print"/>
          <a:srcRect/>
          <a:stretch>
            <a:fillRect/>
          </a:stretch>
        </p:blipFill>
        <p:spPr bwMode="auto">
          <a:xfrm>
            <a:off x="457200" y="1143000"/>
            <a:ext cx="8153400" cy="566131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D5D10E"/>
                </a:solidFill>
              </a:rPr>
              <a:t>Chapter 2 – Housing Rehabilitation </a:t>
            </a:r>
          </a:p>
        </p:txBody>
      </p:sp>
      <p:sp>
        <p:nvSpPr>
          <p:cNvPr id="14" name="Content Placeholder 8"/>
          <p:cNvSpPr>
            <a:spLocks noGrp="1"/>
          </p:cNvSpPr>
          <p:nvPr>
            <p:ph sz="half" idx="2"/>
          </p:nvPr>
        </p:nvSpPr>
        <p:spPr>
          <a:xfrm>
            <a:off x="457200" y="2174875"/>
            <a:ext cx="4648200" cy="3951288"/>
          </a:xfrm>
        </p:spPr>
        <p:txBody>
          <a:bodyPr/>
          <a:lstStyle/>
          <a:p>
            <a:endParaRPr lang="en-US" sz="1200" dirty="0"/>
          </a:p>
          <a:p>
            <a:endParaRPr lang="en-US" sz="1600" dirty="0"/>
          </a:p>
          <a:p>
            <a:endParaRPr lang="en-US" sz="1600" dirty="0"/>
          </a:p>
          <a:p>
            <a:pPr>
              <a:buNone/>
            </a:pPr>
            <a:endParaRPr lang="en-US" sz="1600" dirty="0"/>
          </a:p>
          <a:p>
            <a:endParaRPr lang="en-US" sz="1600" dirty="0"/>
          </a:p>
          <a:p>
            <a:endParaRPr lang="en-US" sz="1600" dirty="0"/>
          </a:p>
          <a:p>
            <a:endParaRPr lang="en-US" sz="1600" dirty="0"/>
          </a:p>
          <a:p>
            <a:endParaRPr lang="en-US" sz="1600" dirty="0"/>
          </a:p>
        </p:txBody>
      </p:sp>
      <p:sp>
        <p:nvSpPr>
          <p:cNvPr id="9" name="Content Placeholder 8"/>
          <p:cNvSpPr>
            <a:spLocks noGrp="1"/>
          </p:cNvSpPr>
          <p:nvPr>
            <p:ph sz="quarter" idx="4"/>
          </p:nvPr>
        </p:nvSpPr>
        <p:spPr>
          <a:xfrm>
            <a:off x="609600" y="1676400"/>
            <a:ext cx="7924800" cy="2895600"/>
          </a:xfrm>
        </p:spPr>
        <p:txBody>
          <a:bodyPr/>
          <a:lstStyle/>
          <a:p>
            <a:pPr>
              <a:buNone/>
            </a:pPr>
            <a:r>
              <a:rPr lang="en-US" b="1" dirty="0"/>
              <a:t>Housing Rehabilitation Goal:</a:t>
            </a:r>
          </a:p>
          <a:p>
            <a:pPr marL="0" indent="0">
              <a:buNone/>
            </a:pPr>
            <a:r>
              <a:rPr lang="en-US" dirty="0"/>
              <a:t>To provide direction, assistance, and incentives which encourage the rehabilitation of houses which are needed to satisfy the existing and future housing demand for a range of housing types and income levels.</a:t>
            </a:r>
          </a:p>
          <a:p>
            <a:pPr lvl="1">
              <a:buNone/>
            </a:pPr>
            <a:endParaRPr lang="en-US" sz="1800" dirty="0"/>
          </a:p>
          <a:p>
            <a:pPr>
              <a:buNone/>
            </a:pPr>
            <a:endParaRPr lang="en-US" sz="1600" dirty="0"/>
          </a:p>
          <a:p>
            <a:pPr>
              <a:buNone/>
            </a:pPr>
            <a:endParaRPr lang="en-US" sz="1600" dirty="0"/>
          </a:p>
          <a:p>
            <a:pPr>
              <a:buNone/>
            </a:pPr>
            <a:endParaRPr lang="en-US" sz="1400" dirty="0"/>
          </a:p>
          <a:p>
            <a:endParaRPr lang="en-US" sz="1600" dirty="0"/>
          </a:p>
          <a:p>
            <a:pPr>
              <a:buNone/>
            </a:pPr>
            <a:endParaRPr lang="en-US" sz="1600" dirty="0"/>
          </a:p>
          <a:p>
            <a:endParaRPr lang="en-US" sz="1600" dirty="0"/>
          </a:p>
          <a:p>
            <a:endParaRPr lang="en-US" sz="1600" dirty="0"/>
          </a:p>
        </p:txBody>
      </p:sp>
      <p:pic>
        <p:nvPicPr>
          <p:cNvPr id="1027" name="Picture 3"/>
          <p:cNvPicPr>
            <a:picLocks noChangeAspect="1" noChangeArrowheads="1"/>
          </p:cNvPicPr>
          <p:nvPr/>
        </p:nvPicPr>
        <p:blipFill>
          <a:blip r:embed="rId2" cstate="print"/>
          <a:srcRect/>
          <a:stretch>
            <a:fillRect/>
          </a:stretch>
        </p:blipFill>
        <p:spPr bwMode="auto">
          <a:xfrm>
            <a:off x="685800" y="4038600"/>
            <a:ext cx="3454400" cy="2590800"/>
          </a:xfrm>
          <a:prstGeom prst="rect">
            <a:avLst/>
          </a:prstGeom>
          <a:noFill/>
          <a:ln w="9525">
            <a:noFill/>
            <a:miter lim="800000"/>
            <a:headEnd/>
            <a:tailEnd/>
          </a:ln>
        </p:spPr>
      </p:pic>
      <p:pic>
        <p:nvPicPr>
          <p:cNvPr id="1028" name="Picture 4" descr="M:\Platteville, City of\180121 Housing Study\Photos\PlattevillePhotos\IMG_0730.JPG"/>
          <p:cNvPicPr>
            <a:picLocks noChangeAspect="1" noChangeArrowheads="1"/>
          </p:cNvPicPr>
          <p:nvPr/>
        </p:nvPicPr>
        <p:blipFill>
          <a:blip r:embed="rId3" cstate="print"/>
          <a:srcRect b="17949"/>
          <a:stretch>
            <a:fillRect/>
          </a:stretch>
        </p:blipFill>
        <p:spPr bwMode="auto">
          <a:xfrm>
            <a:off x="4419600" y="4038600"/>
            <a:ext cx="4210050" cy="2590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D5D10E"/>
                </a:solidFill>
              </a:rPr>
              <a:t>Housing Study – Product &amp; Process</a:t>
            </a:r>
          </a:p>
        </p:txBody>
      </p:sp>
      <p:sp>
        <p:nvSpPr>
          <p:cNvPr id="14" name="Content Placeholder 8"/>
          <p:cNvSpPr>
            <a:spLocks noGrp="1"/>
          </p:cNvSpPr>
          <p:nvPr>
            <p:ph sz="half" idx="2"/>
          </p:nvPr>
        </p:nvSpPr>
        <p:spPr>
          <a:xfrm>
            <a:off x="457200" y="2174875"/>
            <a:ext cx="4648200" cy="3951288"/>
          </a:xfrm>
        </p:spPr>
        <p:txBody>
          <a:bodyPr/>
          <a:lstStyle/>
          <a:p>
            <a:endParaRPr lang="en-US" sz="1200" dirty="0"/>
          </a:p>
          <a:p>
            <a:endParaRPr lang="en-US" sz="1600" dirty="0"/>
          </a:p>
          <a:p>
            <a:endParaRPr lang="en-US" sz="1600" dirty="0"/>
          </a:p>
          <a:p>
            <a:pPr>
              <a:buNone/>
            </a:pPr>
            <a:endParaRPr lang="en-US" sz="1600" dirty="0"/>
          </a:p>
          <a:p>
            <a:endParaRPr lang="en-US" sz="1600" dirty="0"/>
          </a:p>
          <a:p>
            <a:endParaRPr lang="en-US" sz="1600" dirty="0"/>
          </a:p>
          <a:p>
            <a:endParaRPr lang="en-US" sz="1600" dirty="0"/>
          </a:p>
          <a:p>
            <a:endParaRPr lang="en-US" sz="1600" dirty="0"/>
          </a:p>
        </p:txBody>
      </p:sp>
      <p:sp>
        <p:nvSpPr>
          <p:cNvPr id="9" name="Content Placeholder 8"/>
          <p:cNvSpPr>
            <a:spLocks noGrp="1"/>
          </p:cNvSpPr>
          <p:nvPr>
            <p:ph sz="quarter" idx="4"/>
          </p:nvPr>
        </p:nvSpPr>
        <p:spPr>
          <a:xfrm>
            <a:off x="609600" y="1066800"/>
            <a:ext cx="8001000" cy="5715000"/>
          </a:xfrm>
        </p:spPr>
        <p:txBody>
          <a:bodyPr/>
          <a:lstStyle/>
          <a:p>
            <a:pPr>
              <a:buFont typeface="+mj-lt"/>
              <a:buAutoNum type="arabicPeriod"/>
            </a:pPr>
            <a:r>
              <a:rPr lang="en-US" b="1" dirty="0"/>
              <a:t>Process</a:t>
            </a:r>
          </a:p>
          <a:p>
            <a:pPr lvl="1">
              <a:buFont typeface="+mj-lt"/>
              <a:buAutoNum type="alphaUcPeriod"/>
            </a:pPr>
            <a:r>
              <a:rPr lang="en-US" sz="1900" dirty="0"/>
              <a:t>Vierbicher hired Spring 2018</a:t>
            </a:r>
          </a:p>
          <a:p>
            <a:pPr lvl="1">
              <a:buFont typeface="+mj-lt"/>
              <a:buAutoNum type="alphaUcPeriod"/>
            </a:pPr>
            <a:r>
              <a:rPr lang="en-US" sz="1900" dirty="0"/>
              <a:t>Steering Committee Formed</a:t>
            </a:r>
          </a:p>
          <a:p>
            <a:pPr lvl="1">
              <a:buFont typeface="+mj-lt"/>
              <a:buAutoNum type="alphaUcPeriod"/>
            </a:pPr>
            <a:r>
              <a:rPr lang="en-US" sz="1900" dirty="0"/>
              <a:t>On-Line &amp; Paper Survey sent out community-wide</a:t>
            </a:r>
          </a:p>
          <a:p>
            <a:pPr lvl="1">
              <a:buFont typeface="+mj-lt"/>
              <a:buAutoNum type="alphaUcPeriod"/>
            </a:pPr>
            <a:r>
              <a:rPr lang="en-US" sz="1900" dirty="0"/>
              <a:t>Stakeholder Interviews conducted</a:t>
            </a:r>
          </a:p>
          <a:p>
            <a:pPr lvl="1">
              <a:buFont typeface="+mj-lt"/>
              <a:buAutoNum type="alphaUcPeriod"/>
            </a:pPr>
            <a:r>
              <a:rPr lang="en-US" sz="1900" dirty="0"/>
              <a:t>Previous &amp; Existing Plans Referenced</a:t>
            </a:r>
          </a:p>
          <a:p>
            <a:pPr lvl="1">
              <a:buFont typeface="+mj-lt"/>
              <a:buAutoNum type="alphaUcPeriod"/>
            </a:pPr>
            <a:r>
              <a:rPr lang="en-US" sz="1900" dirty="0"/>
              <a:t>Housing Market Data compiled</a:t>
            </a:r>
          </a:p>
          <a:p>
            <a:pPr lvl="1">
              <a:buFont typeface="+mj-lt"/>
              <a:buAutoNum type="alphaUcPeriod"/>
            </a:pPr>
            <a:r>
              <a:rPr lang="en-US" sz="1900" dirty="0"/>
              <a:t>Issues, Opportunities, &amp; Strategies formed from survey, data, stakeholder interviews &amp; Steering Committee input</a:t>
            </a:r>
          </a:p>
          <a:p>
            <a:pPr lvl="1">
              <a:buFont typeface="+mj-lt"/>
              <a:buAutoNum type="alphaUcPeriod"/>
            </a:pPr>
            <a:r>
              <a:rPr lang="en-US" sz="1900" dirty="0"/>
              <a:t>Public Meeting @ School District</a:t>
            </a:r>
          </a:p>
          <a:p>
            <a:pPr>
              <a:buFont typeface="+mj-lt"/>
              <a:buAutoNum type="arabicPeriod"/>
            </a:pPr>
            <a:r>
              <a:rPr lang="en-US" b="1" dirty="0"/>
              <a:t>Product - Housing Study Chapters &amp; Appendices</a:t>
            </a:r>
          </a:p>
          <a:p>
            <a:pPr lvl="1">
              <a:buFont typeface="+mj-lt"/>
              <a:buAutoNum type="alphaUcPeriod"/>
            </a:pPr>
            <a:r>
              <a:rPr lang="en-US" sz="1900" dirty="0"/>
              <a:t>Chapter 1 – Municipal Initiatives</a:t>
            </a:r>
          </a:p>
          <a:p>
            <a:pPr lvl="1">
              <a:buFont typeface="+mj-lt"/>
              <a:buAutoNum type="alphaUcPeriod"/>
            </a:pPr>
            <a:r>
              <a:rPr lang="en-US" sz="1900" dirty="0"/>
              <a:t>Chapter 2 – Housings Rehabilitation</a:t>
            </a:r>
          </a:p>
          <a:p>
            <a:pPr lvl="1">
              <a:buFont typeface="+mj-lt"/>
              <a:buAutoNum type="alphaUcPeriod"/>
            </a:pPr>
            <a:r>
              <a:rPr lang="en-US" sz="1900" dirty="0"/>
              <a:t>Chapter 3 – Infill Construction &amp; New Development</a:t>
            </a:r>
          </a:p>
          <a:p>
            <a:pPr lvl="1">
              <a:buFont typeface="+mj-lt"/>
              <a:buAutoNum type="alphaUcPeriod"/>
            </a:pPr>
            <a:r>
              <a:rPr lang="en-US" sz="1900" dirty="0"/>
              <a:t>Chapter 4 – Funding Initiatives</a:t>
            </a:r>
          </a:p>
          <a:p>
            <a:pPr>
              <a:buFont typeface="+mj-lt"/>
              <a:buAutoNum type="arabicPeriod"/>
            </a:pPr>
            <a:r>
              <a:rPr lang="en-US" b="1" dirty="0"/>
              <a:t>Questions/Comments</a:t>
            </a:r>
          </a:p>
          <a:p>
            <a:pPr>
              <a:buNone/>
            </a:pP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382000" cy="1143000"/>
          </a:xfrm>
        </p:spPr>
        <p:txBody>
          <a:bodyPr/>
          <a:lstStyle/>
          <a:p>
            <a:r>
              <a:rPr lang="en-US" dirty="0">
                <a:solidFill>
                  <a:srgbClr val="D5D10E"/>
                </a:solidFill>
              </a:rPr>
              <a:t>Chapter 2 – Housing Rehabilitation</a:t>
            </a:r>
          </a:p>
        </p:txBody>
      </p:sp>
      <p:sp>
        <p:nvSpPr>
          <p:cNvPr id="14" name="Content Placeholder 8"/>
          <p:cNvSpPr>
            <a:spLocks noGrp="1"/>
          </p:cNvSpPr>
          <p:nvPr>
            <p:ph sz="half" idx="2"/>
          </p:nvPr>
        </p:nvSpPr>
        <p:spPr>
          <a:xfrm>
            <a:off x="457200" y="2174875"/>
            <a:ext cx="4648200" cy="3951288"/>
          </a:xfrm>
        </p:spPr>
        <p:txBody>
          <a:bodyPr/>
          <a:lstStyle/>
          <a:p>
            <a:endParaRPr lang="en-US" sz="1200" dirty="0"/>
          </a:p>
          <a:p>
            <a:endParaRPr lang="en-US" sz="1600" dirty="0"/>
          </a:p>
          <a:p>
            <a:endParaRPr lang="en-US" sz="1600" dirty="0"/>
          </a:p>
          <a:p>
            <a:pPr>
              <a:buNone/>
            </a:pPr>
            <a:endParaRPr lang="en-US" sz="1600" dirty="0"/>
          </a:p>
          <a:p>
            <a:endParaRPr lang="en-US" sz="1600" dirty="0"/>
          </a:p>
          <a:p>
            <a:endParaRPr lang="en-US" sz="1600" dirty="0"/>
          </a:p>
          <a:p>
            <a:endParaRPr lang="en-US" sz="1600" dirty="0"/>
          </a:p>
          <a:p>
            <a:endParaRPr lang="en-US" sz="1600" dirty="0"/>
          </a:p>
        </p:txBody>
      </p:sp>
      <p:sp>
        <p:nvSpPr>
          <p:cNvPr id="7" name="Rounded Rectangle 6"/>
          <p:cNvSpPr/>
          <p:nvPr/>
        </p:nvSpPr>
        <p:spPr>
          <a:xfrm>
            <a:off x="2743200" y="1752600"/>
            <a:ext cx="2362200" cy="1295400"/>
          </a:xfrm>
          <a:prstGeom prst="round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itchFamily="34" charset="0"/>
              </a:rPr>
              <a:t>Expand Existing and Establish Additional Home Rehabilitation Programs</a:t>
            </a:r>
          </a:p>
        </p:txBody>
      </p:sp>
      <p:grpSp>
        <p:nvGrpSpPr>
          <p:cNvPr id="22" name="Group 21"/>
          <p:cNvGrpSpPr/>
          <p:nvPr/>
        </p:nvGrpSpPr>
        <p:grpSpPr>
          <a:xfrm>
            <a:off x="1371600" y="1447800"/>
            <a:ext cx="0" cy="4876800"/>
            <a:chOff x="838200" y="1752600"/>
            <a:chExt cx="0" cy="4876800"/>
          </a:xfrm>
        </p:grpSpPr>
        <p:cxnSp>
          <p:nvCxnSpPr>
            <p:cNvPr id="13" name="Straight Arrow Connector 12"/>
            <p:cNvCxnSpPr/>
            <p:nvPr/>
          </p:nvCxnSpPr>
          <p:spPr>
            <a:xfrm rot="10800000">
              <a:off x="838200" y="1752600"/>
              <a:ext cx="0" cy="1828800"/>
            </a:xfrm>
            <a:prstGeom prst="straightConnector1">
              <a:avLst/>
            </a:prstGeom>
            <a:ln w="889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8200" y="3581400"/>
              <a:ext cx="0" cy="1371600"/>
            </a:xfrm>
            <a:prstGeom prst="line">
              <a:avLst/>
            </a:prstGeom>
            <a:ln w="889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4953000"/>
              <a:ext cx="0" cy="16764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6200" y="1676400"/>
            <a:ext cx="1143000" cy="4524315"/>
          </a:xfrm>
          <a:prstGeom prst="rect">
            <a:avLst/>
          </a:prstGeom>
          <a:noFill/>
        </p:spPr>
        <p:txBody>
          <a:bodyPr wrap="square" rtlCol="0">
            <a:spAutoFit/>
          </a:bodyPr>
          <a:lstStyle/>
          <a:p>
            <a:r>
              <a:rPr lang="en-US" b="1" dirty="0">
                <a:latin typeface="Century Gothic" pitchFamily="34" charset="0"/>
              </a:rPr>
              <a:t>High Priority (Priority 1 &amp; 2)</a:t>
            </a:r>
          </a:p>
          <a:p>
            <a:endParaRPr lang="en-US" b="1" dirty="0">
              <a:latin typeface="Century Gothic" pitchFamily="34" charset="0"/>
            </a:endParaRPr>
          </a:p>
          <a:p>
            <a:endParaRPr lang="en-US" b="1" dirty="0">
              <a:latin typeface="Century Gothic" pitchFamily="34" charset="0"/>
            </a:endParaRPr>
          </a:p>
          <a:p>
            <a:r>
              <a:rPr lang="en-US" b="1" dirty="0">
                <a:latin typeface="Century Gothic" pitchFamily="34" charset="0"/>
              </a:rPr>
              <a:t>Medium Priority (Priority 3 &amp; 4)</a:t>
            </a:r>
          </a:p>
          <a:p>
            <a:endParaRPr lang="en-US" b="1" dirty="0">
              <a:latin typeface="Century Gothic" pitchFamily="34" charset="0"/>
            </a:endParaRPr>
          </a:p>
          <a:p>
            <a:endParaRPr lang="en-US" b="1" dirty="0">
              <a:latin typeface="Century Gothic" pitchFamily="34" charset="0"/>
            </a:endParaRPr>
          </a:p>
          <a:p>
            <a:r>
              <a:rPr lang="en-US" b="1" dirty="0">
                <a:latin typeface="Century Gothic" pitchFamily="34" charset="0"/>
              </a:rPr>
              <a:t>Low Priority (Priority 5 &amp; 6)</a:t>
            </a:r>
          </a:p>
        </p:txBody>
      </p:sp>
      <p:sp>
        <p:nvSpPr>
          <p:cNvPr id="24" name="Rounded Rectangle 23"/>
          <p:cNvSpPr/>
          <p:nvPr/>
        </p:nvSpPr>
        <p:spPr>
          <a:xfrm>
            <a:off x="5257800" y="1752600"/>
            <a:ext cx="2362200" cy="1295400"/>
          </a:xfrm>
          <a:prstGeom prst="round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itchFamily="34" charset="0"/>
              </a:rPr>
              <a:t>Protect existing housing stock from further rental conversion</a:t>
            </a:r>
          </a:p>
        </p:txBody>
      </p:sp>
      <p:sp>
        <p:nvSpPr>
          <p:cNvPr id="25" name="Rounded Rectangle 24"/>
          <p:cNvSpPr/>
          <p:nvPr/>
        </p:nvSpPr>
        <p:spPr>
          <a:xfrm>
            <a:off x="1600200" y="3352800"/>
            <a:ext cx="23622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Encourage home rehabilitation through acquisition of code violation, unhealthy, foreclosed, and/or abandoned properties</a:t>
            </a:r>
          </a:p>
        </p:txBody>
      </p:sp>
      <p:sp>
        <p:nvSpPr>
          <p:cNvPr id="26" name="Rounded Rectangle 25"/>
          <p:cNvSpPr/>
          <p:nvPr/>
        </p:nvSpPr>
        <p:spPr>
          <a:xfrm>
            <a:off x="4114800" y="3352800"/>
            <a:ext cx="23622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Expand Main Street Program initiatives</a:t>
            </a:r>
          </a:p>
        </p:txBody>
      </p:sp>
      <p:sp>
        <p:nvSpPr>
          <p:cNvPr id="27" name="Rounded Rectangle 26"/>
          <p:cNvSpPr/>
          <p:nvPr/>
        </p:nvSpPr>
        <p:spPr>
          <a:xfrm>
            <a:off x="6629400" y="3352800"/>
            <a:ext cx="22860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Expand Main Street Program initiatives</a:t>
            </a:r>
          </a:p>
        </p:txBody>
      </p:sp>
      <p:sp>
        <p:nvSpPr>
          <p:cNvPr id="28" name="Rounded Rectangle 27"/>
          <p:cNvSpPr/>
          <p:nvPr/>
        </p:nvSpPr>
        <p:spPr>
          <a:xfrm>
            <a:off x="4114800" y="4953000"/>
            <a:ext cx="2362200" cy="12954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Expand Historic Preservation Commission Efforts</a:t>
            </a:r>
          </a:p>
        </p:txBody>
      </p:sp>
      <p:sp>
        <p:nvSpPr>
          <p:cNvPr id="29" name="Rectangle 28"/>
          <p:cNvSpPr/>
          <p:nvPr/>
        </p:nvSpPr>
        <p:spPr>
          <a:xfrm>
            <a:off x="3309719" y="1219200"/>
            <a:ext cx="3929281" cy="369332"/>
          </a:xfrm>
          <a:prstGeom prst="rect">
            <a:avLst/>
          </a:prstGeom>
        </p:spPr>
        <p:txBody>
          <a:bodyPr wrap="none">
            <a:spAutoFit/>
          </a:bodyPr>
          <a:lstStyle/>
          <a:p>
            <a:pPr>
              <a:buNone/>
            </a:pPr>
            <a:r>
              <a:rPr lang="en-US" b="1" dirty="0"/>
              <a:t>Housing Rehabilitation Objectives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382000" cy="1143000"/>
          </a:xfrm>
        </p:spPr>
        <p:txBody>
          <a:bodyPr/>
          <a:lstStyle/>
          <a:p>
            <a:r>
              <a:rPr lang="en-US" dirty="0">
                <a:solidFill>
                  <a:srgbClr val="D5D10E"/>
                </a:solidFill>
              </a:rPr>
              <a:t>Chapter 2 – Housing Rehabilitation</a:t>
            </a:r>
          </a:p>
        </p:txBody>
      </p:sp>
      <p:sp>
        <p:nvSpPr>
          <p:cNvPr id="14" name="Content Placeholder 8"/>
          <p:cNvSpPr>
            <a:spLocks noGrp="1"/>
          </p:cNvSpPr>
          <p:nvPr>
            <p:ph sz="half" idx="2"/>
          </p:nvPr>
        </p:nvSpPr>
        <p:spPr>
          <a:xfrm>
            <a:off x="457200" y="2174875"/>
            <a:ext cx="4648200" cy="3951288"/>
          </a:xfrm>
        </p:spPr>
        <p:txBody>
          <a:bodyPr/>
          <a:lstStyle/>
          <a:p>
            <a:endParaRPr lang="en-US" sz="1200" dirty="0"/>
          </a:p>
          <a:p>
            <a:endParaRPr lang="en-US" sz="1600" dirty="0"/>
          </a:p>
          <a:p>
            <a:endParaRPr lang="en-US" sz="1600" dirty="0"/>
          </a:p>
          <a:p>
            <a:pPr>
              <a:buNone/>
            </a:pPr>
            <a:endParaRPr lang="en-US" sz="1600" dirty="0"/>
          </a:p>
          <a:p>
            <a:endParaRPr lang="en-US" sz="1600" dirty="0"/>
          </a:p>
          <a:p>
            <a:endParaRPr lang="en-US" sz="1600" dirty="0"/>
          </a:p>
          <a:p>
            <a:endParaRPr lang="en-US" sz="1600" dirty="0"/>
          </a:p>
          <a:p>
            <a:endParaRPr lang="en-US" sz="1600" dirty="0"/>
          </a:p>
        </p:txBody>
      </p:sp>
      <p:sp>
        <p:nvSpPr>
          <p:cNvPr id="29" name="Rectangle 28"/>
          <p:cNvSpPr/>
          <p:nvPr/>
        </p:nvSpPr>
        <p:spPr>
          <a:xfrm>
            <a:off x="2599015" y="1219200"/>
            <a:ext cx="3877985" cy="369332"/>
          </a:xfrm>
          <a:prstGeom prst="rect">
            <a:avLst/>
          </a:prstGeom>
        </p:spPr>
        <p:txBody>
          <a:bodyPr wrap="none">
            <a:spAutoFit/>
          </a:bodyPr>
          <a:lstStyle/>
          <a:p>
            <a:pPr>
              <a:buNone/>
            </a:pPr>
            <a:r>
              <a:rPr lang="en-US" b="1" dirty="0"/>
              <a:t>Housing Rehabilitation Strategies</a:t>
            </a:r>
          </a:p>
        </p:txBody>
      </p:sp>
      <p:pic>
        <p:nvPicPr>
          <p:cNvPr id="76802" name="Picture 2"/>
          <p:cNvPicPr>
            <a:picLocks noChangeAspect="1" noChangeArrowheads="1"/>
          </p:cNvPicPr>
          <p:nvPr/>
        </p:nvPicPr>
        <p:blipFill>
          <a:blip r:embed="rId2" cstate="print"/>
          <a:srcRect/>
          <a:stretch>
            <a:fillRect/>
          </a:stretch>
        </p:blipFill>
        <p:spPr bwMode="auto">
          <a:xfrm>
            <a:off x="152400" y="1752600"/>
            <a:ext cx="8763000" cy="440921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382000" cy="1143000"/>
          </a:xfrm>
        </p:spPr>
        <p:txBody>
          <a:bodyPr/>
          <a:lstStyle/>
          <a:p>
            <a:r>
              <a:rPr lang="en-US" dirty="0">
                <a:solidFill>
                  <a:srgbClr val="D5D10E"/>
                </a:solidFill>
              </a:rPr>
              <a:t>Chapter 2 – Housing Rehabilitation</a:t>
            </a:r>
          </a:p>
        </p:txBody>
      </p:sp>
      <p:sp>
        <p:nvSpPr>
          <p:cNvPr id="29" name="Rectangle 28"/>
          <p:cNvSpPr/>
          <p:nvPr/>
        </p:nvSpPr>
        <p:spPr>
          <a:xfrm>
            <a:off x="2599015" y="1219200"/>
            <a:ext cx="3877985" cy="369332"/>
          </a:xfrm>
          <a:prstGeom prst="rect">
            <a:avLst/>
          </a:prstGeom>
        </p:spPr>
        <p:txBody>
          <a:bodyPr wrap="none">
            <a:spAutoFit/>
          </a:bodyPr>
          <a:lstStyle/>
          <a:p>
            <a:pPr>
              <a:buNone/>
            </a:pPr>
            <a:r>
              <a:rPr lang="en-US" b="1" dirty="0"/>
              <a:t>Housing Rehabilitation Strategies</a:t>
            </a:r>
          </a:p>
        </p:txBody>
      </p:sp>
      <p:pic>
        <p:nvPicPr>
          <p:cNvPr id="77826" name="Picture 2"/>
          <p:cNvPicPr>
            <a:picLocks noChangeAspect="1" noChangeArrowheads="1"/>
          </p:cNvPicPr>
          <p:nvPr/>
        </p:nvPicPr>
        <p:blipFill>
          <a:blip r:embed="rId2" cstate="print"/>
          <a:srcRect/>
          <a:stretch>
            <a:fillRect/>
          </a:stretch>
        </p:blipFill>
        <p:spPr bwMode="auto">
          <a:xfrm>
            <a:off x="304800" y="1600200"/>
            <a:ext cx="8534400" cy="512208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D5D10E"/>
                </a:solidFill>
              </a:rPr>
              <a:t>Chapter 3 – Infill Construction and New Development</a:t>
            </a:r>
          </a:p>
        </p:txBody>
      </p:sp>
      <p:sp>
        <p:nvSpPr>
          <p:cNvPr id="14" name="Content Placeholder 8"/>
          <p:cNvSpPr>
            <a:spLocks noGrp="1"/>
          </p:cNvSpPr>
          <p:nvPr>
            <p:ph sz="half" idx="2"/>
          </p:nvPr>
        </p:nvSpPr>
        <p:spPr>
          <a:xfrm>
            <a:off x="457200" y="2174875"/>
            <a:ext cx="4648200" cy="3951288"/>
          </a:xfrm>
        </p:spPr>
        <p:txBody>
          <a:bodyPr/>
          <a:lstStyle/>
          <a:p>
            <a:endParaRPr lang="en-US" sz="1200" dirty="0"/>
          </a:p>
          <a:p>
            <a:endParaRPr lang="en-US" sz="1600" dirty="0"/>
          </a:p>
          <a:p>
            <a:endParaRPr lang="en-US" sz="1600" dirty="0"/>
          </a:p>
          <a:p>
            <a:pPr>
              <a:buNone/>
            </a:pPr>
            <a:endParaRPr lang="en-US" sz="1600" dirty="0"/>
          </a:p>
          <a:p>
            <a:endParaRPr lang="en-US" sz="1600" dirty="0"/>
          </a:p>
          <a:p>
            <a:endParaRPr lang="en-US" sz="1600" dirty="0"/>
          </a:p>
          <a:p>
            <a:endParaRPr lang="en-US" sz="1600" dirty="0"/>
          </a:p>
          <a:p>
            <a:endParaRPr lang="en-US" sz="1600" dirty="0"/>
          </a:p>
        </p:txBody>
      </p:sp>
      <p:sp>
        <p:nvSpPr>
          <p:cNvPr id="9" name="Content Placeholder 8"/>
          <p:cNvSpPr>
            <a:spLocks noGrp="1"/>
          </p:cNvSpPr>
          <p:nvPr>
            <p:ph sz="quarter" idx="4"/>
          </p:nvPr>
        </p:nvSpPr>
        <p:spPr>
          <a:xfrm>
            <a:off x="533400" y="1447800"/>
            <a:ext cx="8458200" cy="3657600"/>
          </a:xfrm>
        </p:spPr>
        <p:txBody>
          <a:bodyPr/>
          <a:lstStyle/>
          <a:p>
            <a:pPr>
              <a:buNone/>
            </a:pPr>
            <a:r>
              <a:rPr lang="en-US" b="1" dirty="0"/>
              <a:t>Infill Construction and New Development Goal:</a:t>
            </a:r>
          </a:p>
          <a:p>
            <a:pPr marL="0" indent="3175">
              <a:buNone/>
            </a:pPr>
            <a:r>
              <a:rPr lang="en-US" dirty="0"/>
              <a:t>To provide direction, assistance and incentives which encourage the construction of houses which are needed to satisfy the existing and future housing demand for a range of housing types and income levels by increasing the supply of buildable site, the affordability of land development and the market exposure of available sites to potential builders, developers and non-profit housing partners.</a:t>
            </a:r>
          </a:p>
          <a:p>
            <a:pPr lvl="1">
              <a:buNone/>
            </a:pPr>
            <a:endParaRPr lang="en-US" sz="1800" dirty="0"/>
          </a:p>
          <a:p>
            <a:pPr>
              <a:buNone/>
            </a:pPr>
            <a:endParaRPr lang="en-US" sz="1600" dirty="0"/>
          </a:p>
          <a:p>
            <a:pPr>
              <a:buNone/>
            </a:pPr>
            <a:endParaRPr lang="en-US" sz="1600" dirty="0"/>
          </a:p>
          <a:p>
            <a:pPr>
              <a:buNone/>
            </a:pPr>
            <a:endParaRPr lang="en-US" sz="1600" dirty="0"/>
          </a:p>
          <a:p>
            <a:endParaRPr lang="en-US" sz="1600" dirty="0"/>
          </a:p>
          <a:p>
            <a:endParaRPr lang="en-US" sz="1600" dirty="0"/>
          </a:p>
          <a:p>
            <a:endParaRPr lang="en-US" sz="1600" dirty="0"/>
          </a:p>
          <a:p>
            <a:endParaRPr lang="en-US" sz="1600" dirty="0"/>
          </a:p>
        </p:txBody>
      </p:sp>
      <p:pic>
        <p:nvPicPr>
          <p:cNvPr id="2051" name="Picture 3" descr="M:\Platteville, City of\180121 Housing Study\Photos\PlattevillePhotos\IMG_0739.JPG"/>
          <p:cNvPicPr>
            <a:picLocks noChangeAspect="1" noChangeArrowheads="1"/>
          </p:cNvPicPr>
          <p:nvPr/>
        </p:nvPicPr>
        <p:blipFill>
          <a:blip r:embed="rId2" cstate="print"/>
          <a:srcRect b="14976"/>
          <a:stretch>
            <a:fillRect/>
          </a:stretch>
        </p:blipFill>
        <p:spPr bwMode="auto">
          <a:xfrm>
            <a:off x="5715000" y="4884530"/>
            <a:ext cx="2743200" cy="1749287"/>
          </a:xfrm>
          <a:prstGeom prst="rect">
            <a:avLst/>
          </a:prstGeom>
          <a:noFill/>
        </p:spPr>
      </p:pic>
      <p:pic>
        <p:nvPicPr>
          <p:cNvPr id="2052" name="Picture 4" descr="M:\Platteville, City of\180121 Housing Study\Photos\AppendixCcover.JPG"/>
          <p:cNvPicPr>
            <a:picLocks noChangeAspect="1" noChangeArrowheads="1"/>
          </p:cNvPicPr>
          <p:nvPr/>
        </p:nvPicPr>
        <p:blipFill>
          <a:blip r:embed="rId3" cstate="print"/>
          <a:srcRect/>
          <a:stretch>
            <a:fillRect/>
          </a:stretch>
        </p:blipFill>
        <p:spPr bwMode="auto">
          <a:xfrm>
            <a:off x="685800" y="5029200"/>
            <a:ext cx="4724400" cy="158464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28600"/>
            <a:ext cx="3505200" cy="2743200"/>
          </a:xfrm>
        </p:spPr>
        <p:txBody>
          <a:bodyPr/>
          <a:lstStyle/>
          <a:p>
            <a:r>
              <a:rPr lang="en-US" sz="3200" dirty="0">
                <a:solidFill>
                  <a:srgbClr val="D5D10E"/>
                </a:solidFill>
              </a:rPr>
              <a:t>Land Use Districts with Potential for New Housing Developments</a:t>
            </a:r>
          </a:p>
        </p:txBody>
      </p:sp>
      <p:sp>
        <p:nvSpPr>
          <p:cNvPr id="14" name="Content Placeholder 8"/>
          <p:cNvSpPr>
            <a:spLocks noGrp="1"/>
          </p:cNvSpPr>
          <p:nvPr>
            <p:ph sz="half" idx="2"/>
          </p:nvPr>
        </p:nvSpPr>
        <p:spPr>
          <a:xfrm>
            <a:off x="0" y="2895599"/>
            <a:ext cx="3886200" cy="3230563"/>
          </a:xfrm>
        </p:spPr>
        <p:txBody>
          <a:bodyPr/>
          <a:lstStyle/>
          <a:p>
            <a:pPr>
              <a:buNone/>
            </a:pPr>
            <a:endParaRPr lang="en-US" sz="1600" dirty="0"/>
          </a:p>
          <a:p>
            <a:r>
              <a:rPr lang="en-US" sz="1800" dirty="0"/>
              <a:t>Residential Land Use Area</a:t>
            </a:r>
          </a:p>
          <a:p>
            <a:r>
              <a:rPr lang="en-US" sz="1800" dirty="0"/>
              <a:t>Commercial Land Use Area</a:t>
            </a:r>
          </a:p>
          <a:p>
            <a:r>
              <a:rPr lang="en-US" sz="1800" dirty="0"/>
              <a:t>Manufacturing Land Use Area</a:t>
            </a:r>
          </a:p>
          <a:p>
            <a:r>
              <a:rPr lang="en-US" sz="1800" dirty="0"/>
              <a:t>Mixed-Use Land Use Area</a:t>
            </a:r>
          </a:p>
        </p:txBody>
      </p:sp>
      <p:pic>
        <p:nvPicPr>
          <p:cNvPr id="2050" name="Picture 2"/>
          <p:cNvPicPr>
            <a:picLocks noChangeAspect="1" noChangeArrowheads="1"/>
          </p:cNvPicPr>
          <p:nvPr/>
        </p:nvPicPr>
        <p:blipFill>
          <a:blip r:embed="rId2" cstate="print"/>
          <a:srcRect/>
          <a:stretch>
            <a:fillRect/>
          </a:stretch>
        </p:blipFill>
        <p:spPr bwMode="auto">
          <a:xfrm>
            <a:off x="3890962" y="0"/>
            <a:ext cx="5253038" cy="68089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D5D10E"/>
                </a:solidFill>
              </a:rPr>
              <a:t>Chapter 3 – Infill Construction and New Development</a:t>
            </a:r>
          </a:p>
        </p:txBody>
      </p:sp>
      <p:sp>
        <p:nvSpPr>
          <p:cNvPr id="14" name="Content Placeholder 8"/>
          <p:cNvSpPr>
            <a:spLocks noGrp="1"/>
          </p:cNvSpPr>
          <p:nvPr>
            <p:ph sz="half" idx="2"/>
          </p:nvPr>
        </p:nvSpPr>
        <p:spPr>
          <a:xfrm>
            <a:off x="457200" y="2174875"/>
            <a:ext cx="4648200" cy="3951288"/>
          </a:xfrm>
        </p:spPr>
        <p:txBody>
          <a:bodyPr/>
          <a:lstStyle/>
          <a:p>
            <a:endParaRPr lang="en-US" sz="1200" dirty="0"/>
          </a:p>
          <a:p>
            <a:endParaRPr lang="en-US" sz="1600" dirty="0"/>
          </a:p>
          <a:p>
            <a:endParaRPr lang="en-US" sz="1600" dirty="0"/>
          </a:p>
          <a:p>
            <a:pPr>
              <a:buNone/>
            </a:pPr>
            <a:endParaRPr lang="en-US" sz="1600" dirty="0"/>
          </a:p>
          <a:p>
            <a:endParaRPr lang="en-US" sz="1600" dirty="0"/>
          </a:p>
          <a:p>
            <a:endParaRPr lang="en-US" sz="1600" dirty="0"/>
          </a:p>
          <a:p>
            <a:endParaRPr lang="en-US" sz="1600" dirty="0"/>
          </a:p>
          <a:p>
            <a:endParaRPr lang="en-US" sz="1600" dirty="0"/>
          </a:p>
        </p:txBody>
      </p:sp>
      <p:grpSp>
        <p:nvGrpSpPr>
          <p:cNvPr id="2" name="Group 21"/>
          <p:cNvGrpSpPr/>
          <p:nvPr/>
        </p:nvGrpSpPr>
        <p:grpSpPr>
          <a:xfrm>
            <a:off x="1371600" y="1447800"/>
            <a:ext cx="0" cy="4876800"/>
            <a:chOff x="838200" y="1752600"/>
            <a:chExt cx="0" cy="4876800"/>
          </a:xfrm>
        </p:grpSpPr>
        <p:cxnSp>
          <p:nvCxnSpPr>
            <p:cNvPr id="13" name="Straight Arrow Connector 12"/>
            <p:cNvCxnSpPr/>
            <p:nvPr/>
          </p:nvCxnSpPr>
          <p:spPr>
            <a:xfrm rot="10800000">
              <a:off x="838200" y="1752600"/>
              <a:ext cx="0" cy="1828800"/>
            </a:xfrm>
            <a:prstGeom prst="straightConnector1">
              <a:avLst/>
            </a:prstGeom>
            <a:ln w="889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8200" y="3581400"/>
              <a:ext cx="0" cy="1371600"/>
            </a:xfrm>
            <a:prstGeom prst="line">
              <a:avLst/>
            </a:prstGeom>
            <a:ln w="889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4953000"/>
              <a:ext cx="0" cy="16764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6200" y="1676400"/>
            <a:ext cx="1143000" cy="4524315"/>
          </a:xfrm>
          <a:prstGeom prst="rect">
            <a:avLst/>
          </a:prstGeom>
          <a:noFill/>
        </p:spPr>
        <p:txBody>
          <a:bodyPr wrap="square" rtlCol="0">
            <a:spAutoFit/>
          </a:bodyPr>
          <a:lstStyle/>
          <a:p>
            <a:r>
              <a:rPr lang="en-US" b="1" dirty="0">
                <a:latin typeface="Century Gothic" pitchFamily="34" charset="0"/>
              </a:rPr>
              <a:t>High Priority (Priority 1 &amp; 2)</a:t>
            </a:r>
          </a:p>
          <a:p>
            <a:endParaRPr lang="en-US" b="1" dirty="0">
              <a:latin typeface="Century Gothic" pitchFamily="34" charset="0"/>
            </a:endParaRPr>
          </a:p>
          <a:p>
            <a:endParaRPr lang="en-US" b="1" dirty="0">
              <a:latin typeface="Century Gothic" pitchFamily="34" charset="0"/>
            </a:endParaRPr>
          </a:p>
          <a:p>
            <a:r>
              <a:rPr lang="en-US" b="1" dirty="0">
                <a:latin typeface="Century Gothic" pitchFamily="34" charset="0"/>
              </a:rPr>
              <a:t>Medium Priority (Priority 3 &amp; 4)</a:t>
            </a:r>
          </a:p>
          <a:p>
            <a:endParaRPr lang="en-US" b="1" dirty="0">
              <a:latin typeface="Century Gothic" pitchFamily="34" charset="0"/>
            </a:endParaRPr>
          </a:p>
          <a:p>
            <a:endParaRPr lang="en-US" b="1" dirty="0">
              <a:latin typeface="Century Gothic" pitchFamily="34" charset="0"/>
            </a:endParaRPr>
          </a:p>
          <a:p>
            <a:r>
              <a:rPr lang="en-US" b="1" dirty="0">
                <a:latin typeface="Century Gothic" pitchFamily="34" charset="0"/>
              </a:rPr>
              <a:t>Low Priority (Priority 5 &amp; 6)</a:t>
            </a:r>
          </a:p>
        </p:txBody>
      </p:sp>
      <p:sp>
        <p:nvSpPr>
          <p:cNvPr id="15" name="Rectangle 14"/>
          <p:cNvSpPr/>
          <p:nvPr/>
        </p:nvSpPr>
        <p:spPr>
          <a:xfrm>
            <a:off x="3657600" y="1307068"/>
            <a:ext cx="3659976" cy="369332"/>
          </a:xfrm>
          <a:prstGeom prst="rect">
            <a:avLst/>
          </a:prstGeom>
        </p:spPr>
        <p:txBody>
          <a:bodyPr wrap="none">
            <a:spAutoFit/>
          </a:bodyPr>
          <a:lstStyle/>
          <a:p>
            <a:pPr>
              <a:buNone/>
            </a:pPr>
            <a:r>
              <a:rPr lang="en-US" b="1" dirty="0">
                <a:latin typeface="Century Gothic" pitchFamily="34" charset="0"/>
              </a:rPr>
              <a:t>Municipal Initiatives Objectives</a:t>
            </a:r>
          </a:p>
        </p:txBody>
      </p:sp>
      <p:sp>
        <p:nvSpPr>
          <p:cNvPr id="20" name="Rounded Rectangle 19"/>
          <p:cNvSpPr/>
          <p:nvPr/>
        </p:nvSpPr>
        <p:spPr>
          <a:xfrm>
            <a:off x="2667000" y="1828800"/>
            <a:ext cx="22860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Encourage housing construction through site preparation assistance</a:t>
            </a:r>
          </a:p>
        </p:txBody>
      </p:sp>
      <p:sp>
        <p:nvSpPr>
          <p:cNvPr id="22" name="Rounded Rectangle 21"/>
          <p:cNvSpPr/>
          <p:nvPr/>
        </p:nvSpPr>
        <p:spPr>
          <a:xfrm>
            <a:off x="2667000" y="3352800"/>
            <a:ext cx="22860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Create off-site and/or on-site improvements grant/loan program to encourage housing development construction</a:t>
            </a:r>
          </a:p>
        </p:txBody>
      </p:sp>
      <p:sp>
        <p:nvSpPr>
          <p:cNvPr id="30" name="Rounded Rectangle 29"/>
          <p:cNvSpPr/>
          <p:nvPr/>
        </p:nvSpPr>
        <p:spPr>
          <a:xfrm>
            <a:off x="5105400" y="3352800"/>
            <a:ext cx="22860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Increase supply and utilization of available land and proactively encourage home construction</a:t>
            </a:r>
          </a:p>
        </p:txBody>
      </p:sp>
      <p:sp>
        <p:nvSpPr>
          <p:cNvPr id="31" name="Rounded Rectangle 30"/>
          <p:cNvSpPr/>
          <p:nvPr/>
        </p:nvSpPr>
        <p:spPr>
          <a:xfrm>
            <a:off x="2590800" y="4876800"/>
            <a:ext cx="23622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Expand Main Street Program initiatives</a:t>
            </a:r>
          </a:p>
        </p:txBody>
      </p:sp>
      <p:sp>
        <p:nvSpPr>
          <p:cNvPr id="32" name="Rounded Rectangle 31"/>
          <p:cNvSpPr/>
          <p:nvPr/>
        </p:nvSpPr>
        <p:spPr>
          <a:xfrm>
            <a:off x="5105400" y="4876800"/>
            <a:ext cx="23622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Proactively work with developers and investors to build identified housing projects on target properties </a:t>
            </a:r>
          </a:p>
        </p:txBody>
      </p:sp>
      <p:sp>
        <p:nvSpPr>
          <p:cNvPr id="17" name="Rounded Rectangle 16"/>
          <p:cNvSpPr/>
          <p:nvPr/>
        </p:nvSpPr>
        <p:spPr>
          <a:xfrm>
            <a:off x="5105400" y="1828800"/>
            <a:ext cx="22860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Directly provide off-site and on-site improvements to encourage housing construction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382000" cy="1143000"/>
          </a:xfrm>
        </p:spPr>
        <p:txBody>
          <a:bodyPr/>
          <a:lstStyle/>
          <a:p>
            <a:r>
              <a:rPr lang="en-US" dirty="0">
                <a:solidFill>
                  <a:srgbClr val="D5D10E"/>
                </a:solidFill>
              </a:rPr>
              <a:t>Chapter 3 – Infill Construction &amp; New Development</a:t>
            </a:r>
          </a:p>
        </p:txBody>
      </p:sp>
      <p:sp>
        <p:nvSpPr>
          <p:cNvPr id="29" name="Rectangle 28"/>
          <p:cNvSpPr/>
          <p:nvPr/>
        </p:nvSpPr>
        <p:spPr>
          <a:xfrm>
            <a:off x="1981200" y="1371600"/>
            <a:ext cx="5622052" cy="369332"/>
          </a:xfrm>
          <a:prstGeom prst="rect">
            <a:avLst/>
          </a:prstGeom>
        </p:spPr>
        <p:txBody>
          <a:bodyPr wrap="none">
            <a:spAutoFit/>
          </a:bodyPr>
          <a:lstStyle/>
          <a:p>
            <a:pPr>
              <a:buNone/>
            </a:pPr>
            <a:r>
              <a:rPr lang="en-US" b="1" dirty="0"/>
              <a:t>Infill Construction &amp; New Development Strategies</a:t>
            </a:r>
          </a:p>
        </p:txBody>
      </p:sp>
      <p:pic>
        <p:nvPicPr>
          <p:cNvPr id="83972" name="Picture 4"/>
          <p:cNvPicPr>
            <a:picLocks noChangeAspect="1" noChangeArrowheads="1"/>
          </p:cNvPicPr>
          <p:nvPr/>
        </p:nvPicPr>
        <p:blipFill>
          <a:blip r:embed="rId2" cstate="print"/>
          <a:srcRect/>
          <a:stretch>
            <a:fillRect/>
          </a:stretch>
        </p:blipFill>
        <p:spPr bwMode="auto">
          <a:xfrm>
            <a:off x="381000" y="1752600"/>
            <a:ext cx="8394255" cy="4953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382000" cy="1143000"/>
          </a:xfrm>
        </p:spPr>
        <p:txBody>
          <a:bodyPr/>
          <a:lstStyle/>
          <a:p>
            <a:r>
              <a:rPr lang="en-US" dirty="0">
                <a:solidFill>
                  <a:srgbClr val="D5D10E"/>
                </a:solidFill>
              </a:rPr>
              <a:t>Chapter 3 – Infill Construction &amp; New Development</a:t>
            </a:r>
          </a:p>
        </p:txBody>
      </p:sp>
      <p:sp>
        <p:nvSpPr>
          <p:cNvPr id="29" name="Rectangle 28"/>
          <p:cNvSpPr/>
          <p:nvPr/>
        </p:nvSpPr>
        <p:spPr>
          <a:xfrm>
            <a:off x="1981200" y="1371600"/>
            <a:ext cx="5622052" cy="369332"/>
          </a:xfrm>
          <a:prstGeom prst="rect">
            <a:avLst/>
          </a:prstGeom>
        </p:spPr>
        <p:txBody>
          <a:bodyPr wrap="none">
            <a:spAutoFit/>
          </a:bodyPr>
          <a:lstStyle/>
          <a:p>
            <a:pPr>
              <a:buNone/>
            </a:pPr>
            <a:r>
              <a:rPr lang="en-US" b="1" dirty="0"/>
              <a:t>Infill Construction &amp; New Development Strategies</a:t>
            </a:r>
          </a:p>
        </p:txBody>
      </p:sp>
      <p:pic>
        <p:nvPicPr>
          <p:cNvPr id="84995" name="Picture 3"/>
          <p:cNvPicPr>
            <a:picLocks noChangeAspect="1" noChangeArrowheads="1"/>
          </p:cNvPicPr>
          <p:nvPr/>
        </p:nvPicPr>
        <p:blipFill>
          <a:blip r:embed="rId2" cstate="print"/>
          <a:srcRect/>
          <a:stretch>
            <a:fillRect/>
          </a:stretch>
        </p:blipFill>
        <p:spPr bwMode="auto">
          <a:xfrm>
            <a:off x="228600" y="1752600"/>
            <a:ext cx="8673556" cy="3810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382000" cy="1143000"/>
          </a:xfrm>
        </p:spPr>
        <p:txBody>
          <a:bodyPr/>
          <a:lstStyle/>
          <a:p>
            <a:r>
              <a:rPr lang="en-US" dirty="0">
                <a:solidFill>
                  <a:srgbClr val="D5D10E"/>
                </a:solidFill>
              </a:rPr>
              <a:t>Chapter 3 – Infill Construction &amp; New Development</a:t>
            </a:r>
          </a:p>
        </p:txBody>
      </p:sp>
      <p:sp>
        <p:nvSpPr>
          <p:cNvPr id="29" name="Rectangle 28"/>
          <p:cNvSpPr/>
          <p:nvPr/>
        </p:nvSpPr>
        <p:spPr>
          <a:xfrm>
            <a:off x="1981200" y="1371600"/>
            <a:ext cx="5622052" cy="369332"/>
          </a:xfrm>
          <a:prstGeom prst="rect">
            <a:avLst/>
          </a:prstGeom>
        </p:spPr>
        <p:txBody>
          <a:bodyPr wrap="none">
            <a:spAutoFit/>
          </a:bodyPr>
          <a:lstStyle/>
          <a:p>
            <a:pPr>
              <a:buNone/>
            </a:pPr>
            <a:r>
              <a:rPr lang="en-US" b="1" dirty="0"/>
              <a:t>Infill Construction &amp; New Development Strategies</a:t>
            </a:r>
          </a:p>
        </p:txBody>
      </p:sp>
      <p:pic>
        <p:nvPicPr>
          <p:cNvPr id="86018" name="Picture 2"/>
          <p:cNvPicPr>
            <a:picLocks noChangeAspect="1" noChangeArrowheads="1"/>
          </p:cNvPicPr>
          <p:nvPr/>
        </p:nvPicPr>
        <p:blipFill>
          <a:blip r:embed="rId2" cstate="print"/>
          <a:srcRect/>
          <a:stretch>
            <a:fillRect/>
          </a:stretch>
        </p:blipFill>
        <p:spPr bwMode="auto">
          <a:xfrm>
            <a:off x="609600" y="1752600"/>
            <a:ext cx="7848600" cy="49339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382000" cy="1143000"/>
          </a:xfrm>
        </p:spPr>
        <p:txBody>
          <a:bodyPr/>
          <a:lstStyle/>
          <a:p>
            <a:r>
              <a:rPr lang="en-US" dirty="0">
                <a:solidFill>
                  <a:srgbClr val="D5D10E"/>
                </a:solidFill>
              </a:rPr>
              <a:t>Chapter 3 – Infill Construction &amp; New Development</a:t>
            </a:r>
          </a:p>
        </p:txBody>
      </p:sp>
      <p:sp>
        <p:nvSpPr>
          <p:cNvPr id="29" name="Rectangle 28"/>
          <p:cNvSpPr/>
          <p:nvPr/>
        </p:nvSpPr>
        <p:spPr>
          <a:xfrm>
            <a:off x="1981200" y="1371600"/>
            <a:ext cx="5622052" cy="369332"/>
          </a:xfrm>
          <a:prstGeom prst="rect">
            <a:avLst/>
          </a:prstGeom>
        </p:spPr>
        <p:txBody>
          <a:bodyPr wrap="none">
            <a:spAutoFit/>
          </a:bodyPr>
          <a:lstStyle/>
          <a:p>
            <a:pPr>
              <a:buNone/>
            </a:pPr>
            <a:r>
              <a:rPr lang="en-US" b="1" dirty="0"/>
              <a:t>Infill Construction &amp; New Development Strategies</a:t>
            </a:r>
          </a:p>
        </p:txBody>
      </p:sp>
      <p:pic>
        <p:nvPicPr>
          <p:cNvPr id="88065" name="Picture 1"/>
          <p:cNvPicPr>
            <a:picLocks noChangeAspect="1" noChangeArrowheads="1"/>
          </p:cNvPicPr>
          <p:nvPr/>
        </p:nvPicPr>
        <p:blipFill>
          <a:blip r:embed="rId2" cstate="print"/>
          <a:srcRect/>
          <a:stretch>
            <a:fillRect/>
          </a:stretch>
        </p:blipFill>
        <p:spPr bwMode="auto">
          <a:xfrm>
            <a:off x="304800" y="1905000"/>
            <a:ext cx="8525601" cy="3581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5D10E"/>
                </a:solidFill>
              </a:rPr>
              <a:t>Steering Committee</a:t>
            </a:r>
            <a:endParaRPr lang="en-US" dirty="0"/>
          </a:p>
        </p:txBody>
      </p:sp>
      <p:sp>
        <p:nvSpPr>
          <p:cNvPr id="7" name="Content Placeholder 8"/>
          <p:cNvSpPr>
            <a:spLocks noGrp="1"/>
          </p:cNvSpPr>
          <p:nvPr>
            <p:ph sz="quarter" idx="4"/>
          </p:nvPr>
        </p:nvSpPr>
        <p:spPr>
          <a:xfrm>
            <a:off x="609600" y="1828800"/>
            <a:ext cx="8001000" cy="4724400"/>
          </a:xfrm>
        </p:spPr>
        <p:txBody>
          <a:bodyPr/>
          <a:lstStyle/>
          <a:p>
            <a:r>
              <a:rPr lang="en-US" b="1" dirty="0"/>
              <a:t>City Staff</a:t>
            </a:r>
          </a:p>
          <a:p>
            <a:pPr>
              <a:buFont typeface="+mj-lt"/>
              <a:buAutoNum type="arabicPeriod"/>
            </a:pPr>
            <a:endParaRPr lang="en-US" b="1" dirty="0"/>
          </a:p>
          <a:p>
            <a:r>
              <a:rPr lang="en-US" b="1" dirty="0"/>
              <a:t>Platteville Area Industrial Development Corporation</a:t>
            </a:r>
          </a:p>
          <a:p>
            <a:pPr>
              <a:buFont typeface="+mj-lt"/>
              <a:buAutoNum type="arabicPeriod"/>
            </a:pPr>
            <a:endParaRPr lang="en-US" b="1" dirty="0"/>
          </a:p>
          <a:p>
            <a:r>
              <a:rPr lang="en-US" b="1" dirty="0"/>
              <a:t>Southwest General Health Center</a:t>
            </a:r>
          </a:p>
          <a:p>
            <a:pPr>
              <a:buFont typeface="+mj-lt"/>
              <a:buAutoNum type="arabicPeriod"/>
            </a:pPr>
            <a:endParaRPr lang="en-US" sz="2000" b="1" dirty="0"/>
          </a:p>
          <a:p>
            <a:r>
              <a:rPr lang="en-US" b="1" dirty="0"/>
              <a:t>Platteville School District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D5D10E"/>
                </a:solidFill>
              </a:rPr>
              <a:t>Chapter 4 – Funding Initiatives</a:t>
            </a:r>
          </a:p>
        </p:txBody>
      </p:sp>
      <p:sp>
        <p:nvSpPr>
          <p:cNvPr id="14" name="Content Placeholder 8"/>
          <p:cNvSpPr>
            <a:spLocks noGrp="1"/>
          </p:cNvSpPr>
          <p:nvPr>
            <p:ph sz="half" idx="2"/>
          </p:nvPr>
        </p:nvSpPr>
        <p:spPr>
          <a:xfrm>
            <a:off x="457200" y="2174875"/>
            <a:ext cx="4648200" cy="3951288"/>
          </a:xfrm>
        </p:spPr>
        <p:txBody>
          <a:bodyPr/>
          <a:lstStyle/>
          <a:p>
            <a:endParaRPr lang="en-US" sz="1200" dirty="0"/>
          </a:p>
          <a:p>
            <a:endParaRPr lang="en-US" sz="1600" dirty="0"/>
          </a:p>
          <a:p>
            <a:endParaRPr lang="en-US" sz="1600" dirty="0"/>
          </a:p>
          <a:p>
            <a:pPr>
              <a:buNone/>
            </a:pPr>
            <a:endParaRPr lang="en-US" sz="1600" dirty="0"/>
          </a:p>
          <a:p>
            <a:endParaRPr lang="en-US" sz="1600" dirty="0"/>
          </a:p>
          <a:p>
            <a:endParaRPr lang="en-US" sz="1600" dirty="0"/>
          </a:p>
          <a:p>
            <a:endParaRPr lang="en-US" sz="1600" dirty="0"/>
          </a:p>
          <a:p>
            <a:endParaRPr lang="en-US" sz="1600" dirty="0"/>
          </a:p>
        </p:txBody>
      </p:sp>
      <p:sp>
        <p:nvSpPr>
          <p:cNvPr id="9" name="Content Placeholder 8"/>
          <p:cNvSpPr>
            <a:spLocks noGrp="1"/>
          </p:cNvSpPr>
          <p:nvPr>
            <p:ph sz="quarter" idx="4"/>
          </p:nvPr>
        </p:nvSpPr>
        <p:spPr>
          <a:xfrm>
            <a:off x="609600" y="1676400"/>
            <a:ext cx="8001000" cy="2438400"/>
          </a:xfrm>
        </p:spPr>
        <p:txBody>
          <a:bodyPr/>
          <a:lstStyle/>
          <a:p>
            <a:pPr>
              <a:buNone/>
            </a:pPr>
            <a:r>
              <a:rPr lang="en-US" b="1" dirty="0"/>
              <a:t>Funding Initiatives Goal:</a:t>
            </a:r>
          </a:p>
          <a:p>
            <a:pPr marL="0" indent="0">
              <a:buNone/>
            </a:pPr>
            <a:r>
              <a:rPr lang="en-US" sz="2000" dirty="0"/>
              <a:t>To encourage greater current and future utilization of Local, State, Federal, and other housing-related funding programs in order to encourage the housing rehabilitation and construction projects which result in more affordable housing stock and which provide more financial assistance options to renters and home buyers.</a:t>
            </a:r>
            <a:r>
              <a:rPr lang="en-US" sz="2000" b="1" dirty="0"/>
              <a:t> </a:t>
            </a:r>
          </a:p>
          <a:p>
            <a:pPr>
              <a:buNone/>
            </a:pPr>
            <a:endParaRPr lang="en-US" sz="2000" b="1" dirty="0"/>
          </a:p>
          <a:p>
            <a:pPr indent="3175">
              <a:buNone/>
            </a:pPr>
            <a:endParaRPr lang="en-US" sz="2000" dirty="0"/>
          </a:p>
          <a:p>
            <a:pPr lvl="1">
              <a:buNone/>
            </a:pPr>
            <a:endParaRPr lang="en-US" sz="1800" dirty="0"/>
          </a:p>
          <a:p>
            <a:pPr>
              <a:buNone/>
            </a:pPr>
            <a:endParaRPr lang="en-US" sz="1600" dirty="0"/>
          </a:p>
          <a:p>
            <a:pPr>
              <a:buNone/>
            </a:pPr>
            <a:endParaRPr lang="en-US" sz="1600" dirty="0"/>
          </a:p>
          <a:p>
            <a:pPr>
              <a:buNone/>
            </a:pPr>
            <a:endParaRPr lang="en-US" sz="1600" dirty="0"/>
          </a:p>
          <a:p>
            <a:endParaRPr lang="en-US" sz="1600" dirty="0"/>
          </a:p>
          <a:p>
            <a:endParaRPr lang="en-US" sz="1600" dirty="0"/>
          </a:p>
          <a:p>
            <a:endParaRPr lang="en-US" sz="1600" dirty="0"/>
          </a:p>
          <a:p>
            <a:endParaRPr lang="en-US"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3276600" cy="3124200"/>
          </a:xfrm>
        </p:spPr>
        <p:txBody>
          <a:bodyPr/>
          <a:lstStyle/>
          <a:p>
            <a:r>
              <a:rPr lang="en-US" dirty="0">
                <a:solidFill>
                  <a:srgbClr val="D5D10E"/>
                </a:solidFill>
              </a:rPr>
              <a:t>Funding Districts</a:t>
            </a:r>
          </a:p>
        </p:txBody>
      </p:sp>
      <p:sp>
        <p:nvSpPr>
          <p:cNvPr id="14" name="Content Placeholder 8"/>
          <p:cNvSpPr>
            <a:spLocks noGrp="1"/>
          </p:cNvSpPr>
          <p:nvPr>
            <p:ph sz="half" idx="2"/>
          </p:nvPr>
        </p:nvSpPr>
        <p:spPr>
          <a:xfrm>
            <a:off x="457200" y="2174875"/>
            <a:ext cx="4648200" cy="3951288"/>
          </a:xfrm>
        </p:spPr>
        <p:txBody>
          <a:bodyPr/>
          <a:lstStyle/>
          <a:p>
            <a:endParaRPr lang="en-US" sz="1200" dirty="0"/>
          </a:p>
          <a:p>
            <a:endParaRPr lang="en-US" sz="1600" dirty="0"/>
          </a:p>
          <a:p>
            <a:endParaRPr lang="en-US" sz="1600" dirty="0"/>
          </a:p>
          <a:p>
            <a:pPr>
              <a:buNone/>
            </a:pPr>
            <a:endParaRPr lang="en-US" sz="1600" dirty="0"/>
          </a:p>
          <a:p>
            <a:endParaRPr lang="en-US" sz="1600" dirty="0"/>
          </a:p>
          <a:p>
            <a:endParaRPr lang="en-US" sz="1600" dirty="0"/>
          </a:p>
          <a:p>
            <a:endParaRPr lang="en-US" sz="1600" dirty="0"/>
          </a:p>
          <a:p>
            <a:endParaRPr lang="en-US" sz="1600" dirty="0"/>
          </a:p>
        </p:txBody>
      </p:sp>
      <p:pic>
        <p:nvPicPr>
          <p:cNvPr id="5122" name="Picture 2"/>
          <p:cNvPicPr>
            <a:picLocks noChangeAspect="1" noChangeArrowheads="1"/>
          </p:cNvPicPr>
          <p:nvPr/>
        </p:nvPicPr>
        <p:blipFill>
          <a:blip r:embed="rId3" cstate="print"/>
          <a:srcRect/>
          <a:stretch>
            <a:fillRect/>
          </a:stretch>
        </p:blipFill>
        <p:spPr bwMode="auto">
          <a:xfrm>
            <a:off x="3886200" y="0"/>
            <a:ext cx="5257800" cy="680797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D5D10E"/>
                </a:solidFill>
              </a:rPr>
              <a:t>Chapter 4 – Funding Initiatives</a:t>
            </a:r>
          </a:p>
        </p:txBody>
      </p:sp>
      <p:sp>
        <p:nvSpPr>
          <p:cNvPr id="14" name="Content Placeholder 8"/>
          <p:cNvSpPr>
            <a:spLocks noGrp="1"/>
          </p:cNvSpPr>
          <p:nvPr>
            <p:ph sz="half" idx="2"/>
          </p:nvPr>
        </p:nvSpPr>
        <p:spPr>
          <a:xfrm>
            <a:off x="457200" y="2174875"/>
            <a:ext cx="4648200" cy="3951288"/>
          </a:xfrm>
        </p:spPr>
        <p:txBody>
          <a:bodyPr/>
          <a:lstStyle/>
          <a:p>
            <a:endParaRPr lang="en-US" sz="1200" dirty="0"/>
          </a:p>
          <a:p>
            <a:endParaRPr lang="en-US" sz="1600" dirty="0"/>
          </a:p>
          <a:p>
            <a:endParaRPr lang="en-US" sz="1600" dirty="0"/>
          </a:p>
          <a:p>
            <a:pPr>
              <a:buNone/>
            </a:pPr>
            <a:endParaRPr lang="en-US" sz="1600" dirty="0"/>
          </a:p>
          <a:p>
            <a:endParaRPr lang="en-US" sz="1600" dirty="0"/>
          </a:p>
          <a:p>
            <a:endParaRPr lang="en-US" sz="1600" dirty="0"/>
          </a:p>
          <a:p>
            <a:endParaRPr lang="en-US" sz="1600" dirty="0"/>
          </a:p>
          <a:p>
            <a:endParaRPr lang="en-US" sz="1600" dirty="0"/>
          </a:p>
        </p:txBody>
      </p:sp>
      <p:grpSp>
        <p:nvGrpSpPr>
          <p:cNvPr id="2" name="Group 21"/>
          <p:cNvGrpSpPr/>
          <p:nvPr/>
        </p:nvGrpSpPr>
        <p:grpSpPr>
          <a:xfrm>
            <a:off x="1371600" y="1447800"/>
            <a:ext cx="0" cy="4876800"/>
            <a:chOff x="838200" y="1752600"/>
            <a:chExt cx="0" cy="4876800"/>
          </a:xfrm>
        </p:grpSpPr>
        <p:cxnSp>
          <p:nvCxnSpPr>
            <p:cNvPr id="13" name="Straight Arrow Connector 12"/>
            <p:cNvCxnSpPr/>
            <p:nvPr/>
          </p:nvCxnSpPr>
          <p:spPr>
            <a:xfrm rot="10800000">
              <a:off x="838200" y="1752600"/>
              <a:ext cx="0" cy="1828800"/>
            </a:xfrm>
            <a:prstGeom prst="straightConnector1">
              <a:avLst/>
            </a:prstGeom>
            <a:ln w="889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8200" y="3581400"/>
              <a:ext cx="0" cy="1371600"/>
            </a:xfrm>
            <a:prstGeom prst="line">
              <a:avLst/>
            </a:prstGeom>
            <a:ln w="889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4953000"/>
              <a:ext cx="0" cy="16764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6200" y="1676400"/>
            <a:ext cx="1143000" cy="4524315"/>
          </a:xfrm>
          <a:prstGeom prst="rect">
            <a:avLst/>
          </a:prstGeom>
          <a:noFill/>
        </p:spPr>
        <p:txBody>
          <a:bodyPr wrap="square" rtlCol="0">
            <a:spAutoFit/>
          </a:bodyPr>
          <a:lstStyle/>
          <a:p>
            <a:r>
              <a:rPr lang="en-US" b="1" dirty="0">
                <a:latin typeface="Century Gothic" pitchFamily="34" charset="0"/>
              </a:rPr>
              <a:t>High Priority (Priority 1 &amp; 2)</a:t>
            </a:r>
          </a:p>
          <a:p>
            <a:endParaRPr lang="en-US" b="1" dirty="0">
              <a:latin typeface="Century Gothic" pitchFamily="34" charset="0"/>
            </a:endParaRPr>
          </a:p>
          <a:p>
            <a:endParaRPr lang="en-US" b="1" dirty="0">
              <a:latin typeface="Century Gothic" pitchFamily="34" charset="0"/>
            </a:endParaRPr>
          </a:p>
          <a:p>
            <a:r>
              <a:rPr lang="en-US" b="1" dirty="0">
                <a:latin typeface="Century Gothic" pitchFamily="34" charset="0"/>
              </a:rPr>
              <a:t>Medium Priority (Priority 3 &amp; 4)</a:t>
            </a:r>
          </a:p>
          <a:p>
            <a:endParaRPr lang="en-US" b="1" dirty="0">
              <a:latin typeface="Century Gothic" pitchFamily="34" charset="0"/>
            </a:endParaRPr>
          </a:p>
          <a:p>
            <a:endParaRPr lang="en-US" b="1" dirty="0">
              <a:latin typeface="Century Gothic" pitchFamily="34" charset="0"/>
            </a:endParaRPr>
          </a:p>
          <a:p>
            <a:r>
              <a:rPr lang="en-US" b="1" dirty="0">
                <a:latin typeface="Century Gothic" pitchFamily="34" charset="0"/>
              </a:rPr>
              <a:t>Low Priority (Priority 5 &amp; 6)</a:t>
            </a:r>
          </a:p>
        </p:txBody>
      </p:sp>
      <p:sp>
        <p:nvSpPr>
          <p:cNvPr id="15" name="Rectangle 14"/>
          <p:cNvSpPr/>
          <p:nvPr/>
        </p:nvSpPr>
        <p:spPr>
          <a:xfrm>
            <a:off x="3657600" y="1219200"/>
            <a:ext cx="3440365" cy="369332"/>
          </a:xfrm>
          <a:prstGeom prst="rect">
            <a:avLst/>
          </a:prstGeom>
        </p:spPr>
        <p:txBody>
          <a:bodyPr wrap="none">
            <a:spAutoFit/>
          </a:bodyPr>
          <a:lstStyle/>
          <a:p>
            <a:pPr>
              <a:buNone/>
            </a:pPr>
            <a:r>
              <a:rPr lang="en-US" b="1" dirty="0">
                <a:latin typeface="Century Gothic" pitchFamily="34" charset="0"/>
              </a:rPr>
              <a:t>Funding Initiatives Objectives</a:t>
            </a:r>
          </a:p>
        </p:txBody>
      </p:sp>
      <p:sp>
        <p:nvSpPr>
          <p:cNvPr id="20" name="Rounded Rectangle 19"/>
          <p:cNvSpPr/>
          <p:nvPr/>
        </p:nvSpPr>
        <p:spPr>
          <a:xfrm>
            <a:off x="1752600" y="3352800"/>
            <a:ext cx="22860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Expand existing development authority initiatives</a:t>
            </a:r>
          </a:p>
        </p:txBody>
      </p:sp>
      <p:sp>
        <p:nvSpPr>
          <p:cNvPr id="21" name="Rounded Rectangle 20"/>
          <p:cNvSpPr/>
          <p:nvPr/>
        </p:nvSpPr>
        <p:spPr>
          <a:xfrm>
            <a:off x="1752600" y="1752600"/>
            <a:ext cx="2286000" cy="1295400"/>
          </a:xfrm>
          <a:prstGeom prst="round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itchFamily="34" charset="0"/>
              </a:rPr>
              <a:t>Expand access to HUD HOME program funding</a:t>
            </a:r>
          </a:p>
        </p:txBody>
      </p:sp>
      <p:sp>
        <p:nvSpPr>
          <p:cNvPr id="22" name="Rounded Rectangle 21"/>
          <p:cNvSpPr/>
          <p:nvPr/>
        </p:nvSpPr>
        <p:spPr>
          <a:xfrm>
            <a:off x="4191000" y="3352800"/>
            <a:ext cx="22860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Expand Main Street Program initiatives</a:t>
            </a:r>
          </a:p>
        </p:txBody>
      </p:sp>
      <p:sp>
        <p:nvSpPr>
          <p:cNvPr id="29" name="Rounded Rectangle 28"/>
          <p:cNvSpPr/>
          <p:nvPr/>
        </p:nvSpPr>
        <p:spPr>
          <a:xfrm>
            <a:off x="4191000" y="1752600"/>
            <a:ext cx="2286000" cy="1295400"/>
          </a:xfrm>
          <a:prstGeom prst="round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itchFamily="34" charset="0"/>
              </a:rPr>
              <a:t>Expand access to HUD CDBG program funding</a:t>
            </a:r>
          </a:p>
        </p:txBody>
      </p:sp>
      <p:sp>
        <p:nvSpPr>
          <p:cNvPr id="30" name="Rounded Rectangle 29"/>
          <p:cNvSpPr/>
          <p:nvPr/>
        </p:nvSpPr>
        <p:spPr>
          <a:xfrm>
            <a:off x="6629400" y="3352800"/>
            <a:ext cx="22860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Establish public/private partnerships to access additional funding</a:t>
            </a:r>
          </a:p>
        </p:txBody>
      </p:sp>
      <p:sp>
        <p:nvSpPr>
          <p:cNvPr id="31" name="Rounded Rectangle 30"/>
          <p:cNvSpPr/>
          <p:nvPr/>
        </p:nvSpPr>
        <p:spPr>
          <a:xfrm>
            <a:off x="4191000" y="4953000"/>
            <a:ext cx="2362200" cy="12954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Expand Historic Preservation Commission Efforts</a:t>
            </a:r>
          </a:p>
        </p:txBody>
      </p:sp>
      <p:sp>
        <p:nvSpPr>
          <p:cNvPr id="17" name="Rounded Rectangle 16"/>
          <p:cNvSpPr/>
          <p:nvPr/>
        </p:nvSpPr>
        <p:spPr>
          <a:xfrm>
            <a:off x="6629400" y="1752600"/>
            <a:ext cx="2286000" cy="1295400"/>
          </a:xfrm>
          <a:prstGeom prst="round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itchFamily="34" charset="0"/>
              </a:rPr>
              <a:t>Expand effectiveness of HUD funding utilization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D5D10E"/>
                </a:solidFill>
              </a:rPr>
              <a:t>Chapter 4 – Funding Initiatives</a:t>
            </a:r>
          </a:p>
        </p:txBody>
      </p:sp>
      <p:sp>
        <p:nvSpPr>
          <p:cNvPr id="14" name="Content Placeholder 8"/>
          <p:cNvSpPr>
            <a:spLocks noGrp="1"/>
          </p:cNvSpPr>
          <p:nvPr>
            <p:ph sz="half" idx="2"/>
          </p:nvPr>
        </p:nvSpPr>
        <p:spPr>
          <a:xfrm>
            <a:off x="457200" y="2174875"/>
            <a:ext cx="4648200" cy="3951288"/>
          </a:xfrm>
        </p:spPr>
        <p:txBody>
          <a:bodyPr/>
          <a:lstStyle/>
          <a:p>
            <a:endParaRPr lang="en-US" sz="1200" dirty="0"/>
          </a:p>
          <a:p>
            <a:endParaRPr lang="en-US" sz="1600" dirty="0"/>
          </a:p>
          <a:p>
            <a:endParaRPr lang="en-US" sz="1600" dirty="0"/>
          </a:p>
          <a:p>
            <a:pPr>
              <a:buNone/>
            </a:pPr>
            <a:endParaRPr lang="en-US" sz="1600" dirty="0"/>
          </a:p>
          <a:p>
            <a:endParaRPr lang="en-US" sz="1600" dirty="0"/>
          </a:p>
          <a:p>
            <a:endParaRPr lang="en-US" sz="1600" dirty="0"/>
          </a:p>
          <a:p>
            <a:endParaRPr lang="en-US" sz="1600" dirty="0"/>
          </a:p>
          <a:p>
            <a:endParaRPr lang="en-US" sz="1600" dirty="0"/>
          </a:p>
        </p:txBody>
      </p:sp>
      <p:grpSp>
        <p:nvGrpSpPr>
          <p:cNvPr id="2" name="Group 21"/>
          <p:cNvGrpSpPr/>
          <p:nvPr/>
        </p:nvGrpSpPr>
        <p:grpSpPr>
          <a:xfrm>
            <a:off x="1371600" y="1447800"/>
            <a:ext cx="0" cy="4876800"/>
            <a:chOff x="838200" y="1752600"/>
            <a:chExt cx="0" cy="4876800"/>
          </a:xfrm>
        </p:grpSpPr>
        <p:cxnSp>
          <p:nvCxnSpPr>
            <p:cNvPr id="13" name="Straight Arrow Connector 12"/>
            <p:cNvCxnSpPr/>
            <p:nvPr/>
          </p:nvCxnSpPr>
          <p:spPr>
            <a:xfrm rot="10800000">
              <a:off x="838200" y="1752600"/>
              <a:ext cx="0" cy="1828800"/>
            </a:xfrm>
            <a:prstGeom prst="straightConnector1">
              <a:avLst/>
            </a:prstGeom>
            <a:ln w="889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8200" y="3581400"/>
              <a:ext cx="0" cy="1371600"/>
            </a:xfrm>
            <a:prstGeom prst="line">
              <a:avLst/>
            </a:prstGeom>
            <a:ln w="889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4953000"/>
              <a:ext cx="0" cy="16764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6200" y="1676400"/>
            <a:ext cx="1143000" cy="4524315"/>
          </a:xfrm>
          <a:prstGeom prst="rect">
            <a:avLst/>
          </a:prstGeom>
          <a:noFill/>
        </p:spPr>
        <p:txBody>
          <a:bodyPr wrap="square" rtlCol="0">
            <a:spAutoFit/>
          </a:bodyPr>
          <a:lstStyle/>
          <a:p>
            <a:r>
              <a:rPr lang="en-US" b="1" dirty="0">
                <a:latin typeface="Century Gothic" pitchFamily="34" charset="0"/>
              </a:rPr>
              <a:t>High Priority (Priority 1 &amp; 2)</a:t>
            </a:r>
          </a:p>
          <a:p>
            <a:endParaRPr lang="en-US" b="1" dirty="0">
              <a:latin typeface="Century Gothic" pitchFamily="34" charset="0"/>
            </a:endParaRPr>
          </a:p>
          <a:p>
            <a:endParaRPr lang="en-US" b="1" dirty="0">
              <a:latin typeface="Century Gothic" pitchFamily="34" charset="0"/>
            </a:endParaRPr>
          </a:p>
          <a:p>
            <a:r>
              <a:rPr lang="en-US" b="1" dirty="0">
                <a:latin typeface="Century Gothic" pitchFamily="34" charset="0"/>
              </a:rPr>
              <a:t>Medium Priority (Priority 3 &amp; 4)</a:t>
            </a:r>
          </a:p>
          <a:p>
            <a:endParaRPr lang="en-US" b="1" dirty="0">
              <a:latin typeface="Century Gothic" pitchFamily="34" charset="0"/>
            </a:endParaRPr>
          </a:p>
          <a:p>
            <a:endParaRPr lang="en-US" b="1" dirty="0">
              <a:latin typeface="Century Gothic" pitchFamily="34" charset="0"/>
            </a:endParaRPr>
          </a:p>
          <a:p>
            <a:r>
              <a:rPr lang="en-US" b="1" dirty="0">
                <a:latin typeface="Century Gothic" pitchFamily="34" charset="0"/>
              </a:rPr>
              <a:t>Low Priority (Priority 5 &amp; 6)</a:t>
            </a:r>
          </a:p>
        </p:txBody>
      </p:sp>
      <p:sp>
        <p:nvSpPr>
          <p:cNvPr id="15" name="Rectangle 14"/>
          <p:cNvSpPr/>
          <p:nvPr/>
        </p:nvSpPr>
        <p:spPr>
          <a:xfrm>
            <a:off x="3657600" y="1219200"/>
            <a:ext cx="3440365" cy="369332"/>
          </a:xfrm>
          <a:prstGeom prst="rect">
            <a:avLst/>
          </a:prstGeom>
        </p:spPr>
        <p:txBody>
          <a:bodyPr wrap="none">
            <a:spAutoFit/>
          </a:bodyPr>
          <a:lstStyle/>
          <a:p>
            <a:pPr>
              <a:buNone/>
            </a:pPr>
            <a:r>
              <a:rPr lang="en-US" b="1" dirty="0">
                <a:latin typeface="Century Gothic" pitchFamily="34" charset="0"/>
              </a:rPr>
              <a:t>Funding Initiatives Objectives</a:t>
            </a:r>
          </a:p>
        </p:txBody>
      </p:sp>
      <p:sp>
        <p:nvSpPr>
          <p:cNvPr id="20" name="Rounded Rectangle 19"/>
          <p:cNvSpPr/>
          <p:nvPr/>
        </p:nvSpPr>
        <p:spPr>
          <a:xfrm>
            <a:off x="4191000" y="3352800"/>
            <a:ext cx="2286000" cy="1295400"/>
          </a:xfrm>
          <a:prstGeom prst="roundRect">
            <a:avLst/>
          </a:prstGeom>
          <a:solidFill>
            <a:srgbClr val="FF99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Establish coordinated homebuyer counseling to meet existing and new funding source requirements</a:t>
            </a:r>
          </a:p>
        </p:txBody>
      </p:sp>
      <p:sp>
        <p:nvSpPr>
          <p:cNvPr id="21" name="Rounded Rectangle 20"/>
          <p:cNvSpPr/>
          <p:nvPr/>
        </p:nvSpPr>
        <p:spPr>
          <a:xfrm>
            <a:off x="1752600" y="1752600"/>
            <a:ext cx="2286000" cy="1295400"/>
          </a:xfrm>
          <a:prstGeom prst="round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itchFamily="34" charset="0"/>
              </a:rPr>
              <a:t>Evaluate potential for current TIF districts to fund housing projects</a:t>
            </a:r>
          </a:p>
        </p:txBody>
      </p:sp>
      <p:sp>
        <p:nvSpPr>
          <p:cNvPr id="29" name="Rounded Rectangle 28"/>
          <p:cNvSpPr/>
          <p:nvPr/>
        </p:nvSpPr>
        <p:spPr>
          <a:xfrm>
            <a:off x="4191000" y="1752600"/>
            <a:ext cx="2286000" cy="1295400"/>
          </a:xfrm>
          <a:prstGeom prst="round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Assist Community Development Corporation (CDC) to rehabilitate and build housing</a:t>
            </a:r>
          </a:p>
        </p:txBody>
      </p:sp>
      <p:sp>
        <p:nvSpPr>
          <p:cNvPr id="17" name="Rounded Rectangle 16"/>
          <p:cNvSpPr/>
          <p:nvPr/>
        </p:nvSpPr>
        <p:spPr>
          <a:xfrm>
            <a:off x="6629400" y="1752600"/>
            <a:ext cx="2286000" cy="1295400"/>
          </a:xfrm>
          <a:prstGeom prst="round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itchFamily="34" charset="0"/>
              </a:rPr>
              <a:t>Coordinate with SWWRPC to promote local housing programs/projects as part of CEDS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382000" cy="1143000"/>
          </a:xfrm>
        </p:spPr>
        <p:txBody>
          <a:bodyPr/>
          <a:lstStyle/>
          <a:p>
            <a:r>
              <a:rPr lang="en-US" dirty="0">
                <a:solidFill>
                  <a:srgbClr val="D5D10E"/>
                </a:solidFill>
              </a:rPr>
              <a:t>Chapter 4 – Funding Initiatives</a:t>
            </a:r>
          </a:p>
        </p:txBody>
      </p:sp>
      <p:sp>
        <p:nvSpPr>
          <p:cNvPr id="29" name="Rectangle 28"/>
          <p:cNvSpPr/>
          <p:nvPr/>
        </p:nvSpPr>
        <p:spPr>
          <a:xfrm>
            <a:off x="2971800" y="1143000"/>
            <a:ext cx="3403496" cy="369332"/>
          </a:xfrm>
          <a:prstGeom prst="rect">
            <a:avLst/>
          </a:prstGeom>
        </p:spPr>
        <p:txBody>
          <a:bodyPr wrap="none">
            <a:spAutoFit/>
          </a:bodyPr>
          <a:lstStyle/>
          <a:p>
            <a:pPr>
              <a:buNone/>
            </a:pPr>
            <a:r>
              <a:rPr lang="en-US" b="1" dirty="0"/>
              <a:t>Funding Initiatives Strategies</a:t>
            </a:r>
          </a:p>
        </p:txBody>
      </p:sp>
      <p:pic>
        <p:nvPicPr>
          <p:cNvPr id="1027" name="Picture 3"/>
          <p:cNvPicPr>
            <a:picLocks noChangeAspect="1" noChangeArrowheads="1"/>
          </p:cNvPicPr>
          <p:nvPr/>
        </p:nvPicPr>
        <p:blipFill>
          <a:blip r:embed="rId2" cstate="print"/>
          <a:srcRect/>
          <a:stretch>
            <a:fillRect/>
          </a:stretch>
        </p:blipFill>
        <p:spPr bwMode="auto">
          <a:xfrm>
            <a:off x="457200" y="1524000"/>
            <a:ext cx="8153400" cy="5058479"/>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382000" cy="1143000"/>
          </a:xfrm>
        </p:spPr>
        <p:txBody>
          <a:bodyPr/>
          <a:lstStyle/>
          <a:p>
            <a:r>
              <a:rPr lang="en-US" dirty="0">
                <a:solidFill>
                  <a:srgbClr val="D5D10E"/>
                </a:solidFill>
              </a:rPr>
              <a:t>Chapter 4 – Funding Initiatives</a:t>
            </a:r>
          </a:p>
        </p:txBody>
      </p:sp>
      <p:pic>
        <p:nvPicPr>
          <p:cNvPr id="2050" name="Picture 2"/>
          <p:cNvPicPr>
            <a:picLocks noChangeAspect="1" noChangeArrowheads="1"/>
          </p:cNvPicPr>
          <p:nvPr/>
        </p:nvPicPr>
        <p:blipFill>
          <a:blip r:embed="rId2" cstate="print"/>
          <a:srcRect/>
          <a:stretch>
            <a:fillRect/>
          </a:stretch>
        </p:blipFill>
        <p:spPr bwMode="auto">
          <a:xfrm>
            <a:off x="533400" y="1524000"/>
            <a:ext cx="8048199" cy="5181600"/>
          </a:xfrm>
          <a:prstGeom prst="rect">
            <a:avLst/>
          </a:prstGeom>
          <a:noFill/>
          <a:ln w="9525">
            <a:noFill/>
            <a:miter lim="800000"/>
            <a:headEnd/>
            <a:tailEnd/>
          </a:ln>
          <a:effectLst/>
        </p:spPr>
      </p:pic>
      <p:sp>
        <p:nvSpPr>
          <p:cNvPr id="7" name="Rectangle 6"/>
          <p:cNvSpPr/>
          <p:nvPr/>
        </p:nvSpPr>
        <p:spPr>
          <a:xfrm>
            <a:off x="2971800" y="1143000"/>
            <a:ext cx="3403496" cy="369332"/>
          </a:xfrm>
          <a:prstGeom prst="rect">
            <a:avLst/>
          </a:prstGeom>
        </p:spPr>
        <p:txBody>
          <a:bodyPr wrap="none">
            <a:spAutoFit/>
          </a:bodyPr>
          <a:lstStyle/>
          <a:p>
            <a:pPr>
              <a:buNone/>
            </a:pPr>
            <a:r>
              <a:rPr lang="en-US" b="1" dirty="0"/>
              <a:t>Funding Initiatives Strategies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382000" cy="1143000"/>
          </a:xfrm>
        </p:spPr>
        <p:txBody>
          <a:bodyPr/>
          <a:lstStyle/>
          <a:p>
            <a:r>
              <a:rPr lang="en-US" dirty="0">
                <a:solidFill>
                  <a:srgbClr val="D5D10E"/>
                </a:solidFill>
              </a:rPr>
              <a:t>Chapter 4 – Funding Initiatives</a:t>
            </a:r>
          </a:p>
        </p:txBody>
      </p:sp>
      <p:sp>
        <p:nvSpPr>
          <p:cNvPr id="7" name="Rectangle 6"/>
          <p:cNvSpPr/>
          <p:nvPr/>
        </p:nvSpPr>
        <p:spPr>
          <a:xfrm>
            <a:off x="2971800" y="1143000"/>
            <a:ext cx="3403496" cy="369332"/>
          </a:xfrm>
          <a:prstGeom prst="rect">
            <a:avLst/>
          </a:prstGeom>
        </p:spPr>
        <p:txBody>
          <a:bodyPr wrap="none">
            <a:spAutoFit/>
          </a:bodyPr>
          <a:lstStyle/>
          <a:p>
            <a:pPr>
              <a:buNone/>
            </a:pPr>
            <a:r>
              <a:rPr lang="en-US" b="1" dirty="0"/>
              <a:t>Funding Initiatives Strategies</a:t>
            </a:r>
          </a:p>
        </p:txBody>
      </p:sp>
      <p:pic>
        <p:nvPicPr>
          <p:cNvPr id="3074" name="Picture 2"/>
          <p:cNvPicPr>
            <a:picLocks noChangeAspect="1" noChangeArrowheads="1"/>
          </p:cNvPicPr>
          <p:nvPr/>
        </p:nvPicPr>
        <p:blipFill>
          <a:blip r:embed="rId2" cstate="print"/>
          <a:srcRect/>
          <a:stretch>
            <a:fillRect/>
          </a:stretch>
        </p:blipFill>
        <p:spPr bwMode="auto">
          <a:xfrm>
            <a:off x="685800" y="1219200"/>
            <a:ext cx="7772400" cy="551542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382000" cy="1143000"/>
          </a:xfrm>
        </p:spPr>
        <p:txBody>
          <a:bodyPr/>
          <a:lstStyle/>
          <a:p>
            <a:r>
              <a:rPr lang="en-US" dirty="0">
                <a:solidFill>
                  <a:srgbClr val="D5D10E"/>
                </a:solidFill>
              </a:rPr>
              <a:t>Chapter 4 – Funding Initiatives</a:t>
            </a:r>
          </a:p>
        </p:txBody>
      </p:sp>
      <p:sp>
        <p:nvSpPr>
          <p:cNvPr id="7" name="Rectangle 6"/>
          <p:cNvSpPr/>
          <p:nvPr/>
        </p:nvSpPr>
        <p:spPr>
          <a:xfrm>
            <a:off x="2971800" y="1143000"/>
            <a:ext cx="3403496" cy="369332"/>
          </a:xfrm>
          <a:prstGeom prst="rect">
            <a:avLst/>
          </a:prstGeom>
        </p:spPr>
        <p:txBody>
          <a:bodyPr wrap="none">
            <a:spAutoFit/>
          </a:bodyPr>
          <a:lstStyle/>
          <a:p>
            <a:pPr>
              <a:buNone/>
            </a:pPr>
            <a:r>
              <a:rPr lang="en-US" b="1" dirty="0"/>
              <a:t>Funding Initiatives Strategies</a:t>
            </a:r>
          </a:p>
        </p:txBody>
      </p:sp>
      <p:pic>
        <p:nvPicPr>
          <p:cNvPr id="4098" name="Picture 2"/>
          <p:cNvPicPr>
            <a:picLocks noChangeAspect="1" noChangeArrowheads="1"/>
          </p:cNvPicPr>
          <p:nvPr/>
        </p:nvPicPr>
        <p:blipFill>
          <a:blip r:embed="rId2" cstate="print"/>
          <a:srcRect/>
          <a:stretch>
            <a:fillRect/>
          </a:stretch>
        </p:blipFill>
        <p:spPr bwMode="auto">
          <a:xfrm>
            <a:off x="228600" y="1676400"/>
            <a:ext cx="8651406" cy="45720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382000" cy="1143000"/>
          </a:xfrm>
        </p:spPr>
        <p:txBody>
          <a:bodyPr/>
          <a:lstStyle/>
          <a:p>
            <a:r>
              <a:rPr lang="en-US" dirty="0">
                <a:solidFill>
                  <a:srgbClr val="D5D10E"/>
                </a:solidFill>
              </a:rPr>
              <a:t>Chapter 4 – Funding Initiatives</a:t>
            </a:r>
          </a:p>
        </p:txBody>
      </p:sp>
      <p:sp>
        <p:nvSpPr>
          <p:cNvPr id="7" name="Rectangle 6"/>
          <p:cNvSpPr/>
          <p:nvPr/>
        </p:nvSpPr>
        <p:spPr>
          <a:xfrm>
            <a:off x="2971800" y="1143000"/>
            <a:ext cx="3403496" cy="369332"/>
          </a:xfrm>
          <a:prstGeom prst="rect">
            <a:avLst/>
          </a:prstGeom>
        </p:spPr>
        <p:txBody>
          <a:bodyPr wrap="none">
            <a:spAutoFit/>
          </a:bodyPr>
          <a:lstStyle/>
          <a:p>
            <a:pPr>
              <a:buNone/>
            </a:pPr>
            <a:r>
              <a:rPr lang="en-US" b="1" dirty="0"/>
              <a:t>Funding Initiatives Strategies</a:t>
            </a:r>
          </a:p>
        </p:txBody>
      </p:sp>
      <p:pic>
        <p:nvPicPr>
          <p:cNvPr id="5122" name="Picture 2"/>
          <p:cNvPicPr>
            <a:picLocks noChangeAspect="1" noChangeArrowheads="1"/>
          </p:cNvPicPr>
          <p:nvPr/>
        </p:nvPicPr>
        <p:blipFill>
          <a:blip r:embed="rId2" cstate="print"/>
          <a:srcRect/>
          <a:stretch>
            <a:fillRect/>
          </a:stretch>
        </p:blipFill>
        <p:spPr bwMode="auto">
          <a:xfrm>
            <a:off x="304801" y="1676400"/>
            <a:ext cx="8534400" cy="3955844"/>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ctrTitle"/>
          </p:nvPr>
        </p:nvSpPr>
        <p:spPr>
          <a:xfrm>
            <a:off x="0" y="1066800"/>
            <a:ext cx="9144000" cy="1470025"/>
          </a:xfrm>
        </p:spPr>
        <p:txBody>
          <a:bodyPr/>
          <a:lstStyle/>
          <a:p>
            <a:pPr algn="ctr" eaLnBrk="1" hangingPunct="1"/>
            <a:r>
              <a:rPr lang="en-US" sz="3600" dirty="0"/>
              <a:t>Questions &amp; Comments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8229600" cy="1143000"/>
          </a:xfrm>
        </p:spPr>
        <p:txBody>
          <a:bodyPr/>
          <a:lstStyle/>
          <a:p>
            <a:r>
              <a:rPr lang="en-US" dirty="0">
                <a:solidFill>
                  <a:srgbClr val="D5D10E"/>
                </a:solidFill>
              </a:rPr>
              <a:t>On-line Public Survey</a:t>
            </a:r>
          </a:p>
        </p:txBody>
      </p:sp>
      <p:sp>
        <p:nvSpPr>
          <p:cNvPr id="13" name="Text Placeholder 7"/>
          <p:cNvSpPr>
            <a:spLocks noGrp="1"/>
          </p:cNvSpPr>
          <p:nvPr>
            <p:ph type="body" idx="1"/>
          </p:nvPr>
        </p:nvSpPr>
        <p:spPr>
          <a:xfrm>
            <a:off x="304800" y="1798638"/>
            <a:ext cx="4724400" cy="3992562"/>
          </a:xfrm>
        </p:spPr>
        <p:txBody>
          <a:bodyPr/>
          <a:lstStyle/>
          <a:p>
            <a:pPr marL="749300" indent="-292100">
              <a:buFont typeface="Arial" pitchFamily="34" charset="0"/>
              <a:buChar char="•"/>
            </a:pPr>
            <a:r>
              <a:rPr lang="en-US" dirty="0"/>
              <a:t> Respondent Review</a:t>
            </a:r>
          </a:p>
          <a:p>
            <a:pPr marL="749300" indent="-292100">
              <a:buFont typeface="Arial" pitchFamily="34" charset="0"/>
              <a:buChar char="•"/>
            </a:pPr>
            <a:r>
              <a:rPr lang="en-US" dirty="0"/>
              <a:t> Zone of Residence</a:t>
            </a:r>
          </a:p>
          <a:p>
            <a:pPr marL="749300" indent="-292100">
              <a:buFont typeface="Arial" pitchFamily="34" charset="0"/>
              <a:buChar char="•"/>
            </a:pPr>
            <a:r>
              <a:rPr lang="en-US" dirty="0"/>
              <a:t> Tenure</a:t>
            </a:r>
          </a:p>
          <a:p>
            <a:pPr marL="749300" indent="-292100">
              <a:buFont typeface="Arial" pitchFamily="34" charset="0"/>
              <a:buChar char="•"/>
            </a:pPr>
            <a:r>
              <a:rPr lang="en-US" dirty="0"/>
              <a:t> Owner Households Cost</a:t>
            </a:r>
          </a:p>
          <a:p>
            <a:pPr marL="749300" indent="-292100">
              <a:buFont typeface="Arial" pitchFamily="34" charset="0"/>
              <a:buChar char="•"/>
            </a:pPr>
            <a:r>
              <a:rPr lang="en-US" dirty="0"/>
              <a:t> Renter Households Cost</a:t>
            </a:r>
          </a:p>
          <a:p>
            <a:pPr marL="749300" indent="-292100">
              <a:buFont typeface="Arial" pitchFamily="34" charset="0"/>
              <a:buChar char="•"/>
            </a:pPr>
            <a:r>
              <a:rPr lang="en-US" dirty="0"/>
              <a:t> Housing Type</a:t>
            </a:r>
          </a:p>
          <a:p>
            <a:pPr marL="749300" indent="-292100">
              <a:buFont typeface="Arial" pitchFamily="34" charset="0"/>
              <a:buChar char="•"/>
            </a:pPr>
            <a:r>
              <a:rPr lang="en-US" dirty="0"/>
              <a:t> Household Type</a:t>
            </a:r>
          </a:p>
          <a:p>
            <a:pPr marL="749300" indent="-292100">
              <a:buFont typeface="Arial" pitchFamily="34" charset="0"/>
              <a:buChar char="•"/>
            </a:pPr>
            <a:r>
              <a:rPr lang="en-US" dirty="0"/>
              <a:t> Income &amp; Cost</a:t>
            </a:r>
          </a:p>
          <a:p>
            <a:pPr marL="749300" indent="-292100">
              <a:buFont typeface="Arial" pitchFamily="34" charset="0"/>
              <a:buChar char="•"/>
            </a:pPr>
            <a:r>
              <a:rPr lang="en-US" dirty="0"/>
              <a:t> Employment</a:t>
            </a:r>
          </a:p>
        </p:txBody>
      </p:sp>
      <p:sp>
        <p:nvSpPr>
          <p:cNvPr id="7" name="Content Placeholder 6"/>
          <p:cNvSpPr>
            <a:spLocks noGrp="1"/>
          </p:cNvSpPr>
          <p:nvPr>
            <p:ph sz="quarter" idx="4"/>
          </p:nvPr>
        </p:nvSpPr>
        <p:spPr/>
        <p:txBody>
          <a:bodyPr/>
          <a:lstStyle/>
          <a:p>
            <a:pPr>
              <a:buNone/>
            </a:pPr>
            <a:r>
              <a:rPr lang="en-US" dirty="0"/>
              <a:t> </a:t>
            </a:r>
          </a:p>
          <a:p>
            <a:pPr>
              <a:buNone/>
            </a:pPr>
            <a:endParaRPr lang="en-US" dirty="0"/>
          </a:p>
        </p:txBody>
      </p:sp>
      <p:sp>
        <p:nvSpPr>
          <p:cNvPr id="14" name="Content Placeholder 13"/>
          <p:cNvSpPr>
            <a:spLocks noGrp="1"/>
          </p:cNvSpPr>
          <p:nvPr>
            <p:ph sz="half" idx="2"/>
          </p:nvPr>
        </p:nvSpPr>
        <p:spPr>
          <a:xfrm>
            <a:off x="4724400" y="1981200"/>
            <a:ext cx="4040188" cy="3951288"/>
          </a:xfrm>
        </p:spPr>
        <p:txBody>
          <a:bodyPr/>
          <a:lstStyle/>
          <a:p>
            <a:pPr>
              <a:buNone/>
            </a:pPr>
            <a:r>
              <a:rPr lang="en-US" dirty="0"/>
              <a:t> </a:t>
            </a:r>
          </a:p>
          <a:p>
            <a:pPr>
              <a:buNone/>
            </a:pPr>
            <a:endParaRPr lang="en-US" dirty="0"/>
          </a:p>
        </p:txBody>
      </p:sp>
      <p:sp>
        <p:nvSpPr>
          <p:cNvPr id="8" name="Text Placeholder 7"/>
          <p:cNvSpPr>
            <a:spLocks noGrp="1"/>
          </p:cNvSpPr>
          <p:nvPr>
            <p:ph type="body" idx="1"/>
          </p:nvPr>
        </p:nvSpPr>
        <p:spPr>
          <a:xfrm>
            <a:off x="4953000" y="1874838"/>
            <a:ext cx="4191000" cy="3733800"/>
          </a:xfrm>
        </p:spPr>
        <p:txBody>
          <a:bodyPr/>
          <a:lstStyle/>
          <a:p>
            <a:pPr marL="749300" indent="-292100">
              <a:buFont typeface="Arial" pitchFamily="34" charset="0"/>
              <a:buChar char="•"/>
            </a:pPr>
            <a:r>
              <a:rPr lang="en-US" dirty="0"/>
              <a:t>Housing Stock</a:t>
            </a:r>
          </a:p>
          <a:p>
            <a:pPr marL="749300" indent="-292100">
              <a:buFont typeface="Arial" pitchFamily="34" charset="0"/>
              <a:buChar char="•"/>
            </a:pPr>
            <a:r>
              <a:rPr lang="en-US" dirty="0"/>
              <a:t>Renter Households Satisfaction</a:t>
            </a:r>
          </a:p>
          <a:p>
            <a:pPr marL="749300" indent="-292100">
              <a:buFont typeface="Arial" pitchFamily="34" charset="0"/>
              <a:buChar char="•"/>
            </a:pPr>
            <a:r>
              <a:rPr lang="en-US" dirty="0"/>
              <a:t>Owner Households Investments</a:t>
            </a:r>
          </a:p>
          <a:p>
            <a:pPr marL="749300" indent="-292100">
              <a:buFont typeface="Arial" pitchFamily="34" charset="0"/>
              <a:buChar char="•"/>
            </a:pPr>
            <a:r>
              <a:rPr lang="en-US" dirty="0"/>
              <a:t> Community</a:t>
            </a:r>
          </a:p>
          <a:p>
            <a:pPr marL="749300" indent="-292100">
              <a:buFont typeface="Arial" pitchFamily="34" charset="0"/>
              <a:buChar char="•"/>
            </a:pPr>
            <a:r>
              <a:rPr lang="en-US" dirty="0"/>
              <a:t> Preferences</a:t>
            </a:r>
          </a:p>
          <a:p>
            <a:pPr marL="749300" indent="-292100">
              <a:buFont typeface="Arial" pitchFamily="34" charset="0"/>
              <a:buChar char="•"/>
            </a:pPr>
            <a:r>
              <a:rPr lang="en-US" dirty="0"/>
              <a:t>Platteville Housing Needs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8229600" cy="1143000"/>
          </a:xfrm>
        </p:spPr>
        <p:txBody>
          <a:bodyPr/>
          <a:lstStyle/>
          <a:p>
            <a:r>
              <a:rPr lang="en-US" dirty="0">
                <a:solidFill>
                  <a:srgbClr val="D5D10E"/>
                </a:solidFill>
              </a:rPr>
              <a:t>Stakeholder Interviews</a:t>
            </a:r>
          </a:p>
        </p:txBody>
      </p:sp>
      <p:sp>
        <p:nvSpPr>
          <p:cNvPr id="9" name="Content Placeholder 8"/>
          <p:cNvSpPr txBox="1">
            <a:spLocks/>
          </p:cNvSpPr>
          <p:nvPr/>
        </p:nvSpPr>
        <p:spPr bwMode="auto">
          <a:xfrm>
            <a:off x="609600" y="1295400"/>
            <a:ext cx="80010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spcBef>
                <a:spcPts val="0"/>
              </a:spcBef>
              <a:spcAft>
                <a:spcPct val="0"/>
              </a:spcAft>
              <a:buClrTx/>
              <a:buSzTx/>
              <a:buFontTx/>
              <a:buChar char="•"/>
              <a:tabLst/>
              <a:defRPr/>
            </a:pPr>
            <a:r>
              <a:rPr kumimoji="0" lang="en-US" sz="2400" b="1" i="0" u="none" strike="noStrike" kern="0" cap="none" spc="0" normalizeH="0" baseline="0" noProof="0" dirty="0">
                <a:ln>
                  <a:noFill/>
                </a:ln>
                <a:solidFill>
                  <a:schemeClr val="tx1"/>
                </a:solidFill>
                <a:effectLst/>
                <a:uLnTx/>
                <a:uFillTx/>
                <a:latin typeface="Century Gothic" pitchFamily="34" charset="0"/>
                <a:ea typeface="+mn-ea"/>
                <a:cs typeface="+mn-cs"/>
              </a:rPr>
              <a:t>Realtors</a:t>
            </a:r>
          </a:p>
          <a:p>
            <a:pPr marL="342900" marR="0" lvl="0" indent="-342900" algn="l" defTabSz="914400" rtl="0" eaLnBrk="0" fontAlgn="base" latinLnBrk="0" hangingPunct="0">
              <a:spcBef>
                <a:spcPts val="0"/>
              </a:spcBef>
              <a:spcAft>
                <a:spcPct val="0"/>
              </a:spcAft>
              <a:buClrTx/>
              <a:buSzTx/>
              <a:buFont typeface="+mj-lt"/>
              <a:buAutoNum type="arabicPeriod"/>
              <a:tabLst/>
              <a:defRPr/>
            </a:pPr>
            <a:endParaRPr kumimoji="0" lang="en-US" sz="2400" b="1" i="0" u="none" strike="noStrike" kern="0" cap="none" spc="0" normalizeH="0" baseline="0" noProof="0" dirty="0">
              <a:ln>
                <a:noFill/>
              </a:ln>
              <a:solidFill>
                <a:schemeClr val="tx1"/>
              </a:solidFill>
              <a:effectLst/>
              <a:uLnTx/>
              <a:uFillTx/>
              <a:latin typeface="Century Gothic" pitchFamily="34" charset="0"/>
              <a:ea typeface="+mn-ea"/>
              <a:cs typeface="+mn-cs"/>
            </a:endParaRPr>
          </a:p>
          <a:p>
            <a:pPr marL="342900" marR="0" lvl="0" indent="-342900" algn="l" defTabSz="914400" rtl="0" eaLnBrk="0" fontAlgn="base" latinLnBrk="0" hangingPunct="0">
              <a:spcBef>
                <a:spcPts val="0"/>
              </a:spcBef>
              <a:spcAft>
                <a:spcPct val="0"/>
              </a:spcAft>
              <a:buClrTx/>
              <a:buSzTx/>
              <a:buFontTx/>
              <a:buChar char="•"/>
              <a:tabLst/>
              <a:defRPr/>
            </a:pPr>
            <a:r>
              <a:rPr kumimoji="0" lang="en-US" sz="2400" b="1" i="0" u="none" strike="noStrike" kern="0" cap="none" spc="0" normalizeH="0" baseline="0" noProof="0" dirty="0">
                <a:ln>
                  <a:noFill/>
                </a:ln>
                <a:solidFill>
                  <a:schemeClr val="tx1"/>
                </a:solidFill>
                <a:effectLst/>
                <a:uLnTx/>
                <a:uFillTx/>
                <a:latin typeface="Century Gothic" pitchFamily="34" charset="0"/>
                <a:ea typeface="+mn-ea"/>
                <a:cs typeface="+mn-cs"/>
              </a:rPr>
              <a:t>Landlords</a:t>
            </a:r>
          </a:p>
          <a:p>
            <a:pPr marL="342900" marR="0" lvl="0" indent="-342900" algn="l" defTabSz="914400" rtl="0" eaLnBrk="0" fontAlgn="base" latinLnBrk="0" hangingPunct="0">
              <a:spcBef>
                <a:spcPts val="0"/>
              </a:spcBef>
              <a:spcAft>
                <a:spcPct val="0"/>
              </a:spcAft>
              <a:buClrTx/>
              <a:buSzTx/>
              <a:buFont typeface="+mj-lt"/>
              <a:buAutoNum type="arabicPeriod"/>
              <a:tabLst/>
              <a:defRPr/>
            </a:pPr>
            <a:endParaRPr kumimoji="0" lang="en-US" sz="2400" b="1" i="0" u="none" strike="noStrike" kern="0" cap="none" spc="0" normalizeH="0" baseline="0" noProof="0" dirty="0">
              <a:ln>
                <a:noFill/>
              </a:ln>
              <a:solidFill>
                <a:schemeClr val="tx1"/>
              </a:solidFill>
              <a:effectLst/>
              <a:uLnTx/>
              <a:uFillTx/>
              <a:latin typeface="Century Gothic" pitchFamily="34" charset="0"/>
              <a:ea typeface="+mn-ea"/>
              <a:cs typeface="+mn-cs"/>
            </a:endParaRPr>
          </a:p>
          <a:p>
            <a:pPr marL="342900" marR="0" lvl="0" indent="-342900" algn="l" defTabSz="914400" rtl="0" eaLnBrk="0" fontAlgn="base" latinLnBrk="0" hangingPunct="0">
              <a:spcBef>
                <a:spcPts val="0"/>
              </a:spcBef>
              <a:spcAft>
                <a:spcPct val="0"/>
              </a:spcAft>
              <a:buClrTx/>
              <a:buSzTx/>
              <a:buFontTx/>
              <a:buChar char="•"/>
              <a:tabLst/>
              <a:defRPr/>
            </a:pPr>
            <a:r>
              <a:rPr kumimoji="0" lang="en-US" sz="2400" b="1" i="0" u="none" strike="noStrike" kern="0" cap="none" spc="0" normalizeH="0" baseline="0" noProof="0" dirty="0">
                <a:ln>
                  <a:noFill/>
                </a:ln>
                <a:solidFill>
                  <a:schemeClr val="tx1"/>
                </a:solidFill>
                <a:effectLst/>
                <a:uLnTx/>
                <a:uFillTx/>
                <a:latin typeface="Century Gothic" pitchFamily="34" charset="0"/>
                <a:ea typeface="+mn-ea"/>
                <a:cs typeface="+mn-cs"/>
              </a:rPr>
              <a:t>Builders/Developers</a:t>
            </a:r>
          </a:p>
          <a:p>
            <a:pPr marL="342900" marR="0" lvl="0" indent="-342900" algn="l" defTabSz="914400" rtl="0" eaLnBrk="0" fontAlgn="base" latinLnBrk="0" hangingPunct="0">
              <a:spcBef>
                <a:spcPts val="0"/>
              </a:spcBef>
              <a:spcAft>
                <a:spcPct val="0"/>
              </a:spcAft>
              <a:buClrTx/>
              <a:buSzTx/>
              <a:buFont typeface="+mj-lt"/>
              <a:buAutoNum type="arabicPeriod"/>
              <a:tabLst/>
              <a:defRPr/>
            </a:pPr>
            <a:endParaRPr kumimoji="0" lang="en-US" sz="2000" b="1" i="0" u="none" strike="noStrike" kern="0" cap="none" spc="0" normalizeH="0" baseline="0" noProof="0" dirty="0">
              <a:ln>
                <a:noFill/>
              </a:ln>
              <a:solidFill>
                <a:schemeClr val="tx1"/>
              </a:solidFill>
              <a:effectLst/>
              <a:uLnTx/>
              <a:uFillTx/>
              <a:latin typeface="Century Gothic" pitchFamily="34" charset="0"/>
              <a:ea typeface="+mn-ea"/>
              <a:cs typeface="+mn-cs"/>
            </a:endParaRPr>
          </a:p>
          <a:p>
            <a:pPr marL="342900" marR="0" lvl="0" indent="-342900" algn="l" defTabSz="914400" rtl="0" eaLnBrk="0" fontAlgn="base" latinLnBrk="0" hangingPunct="0">
              <a:spcBef>
                <a:spcPts val="0"/>
              </a:spcBef>
              <a:spcAft>
                <a:spcPct val="0"/>
              </a:spcAft>
              <a:buClrTx/>
              <a:buSzTx/>
              <a:buFontTx/>
              <a:buChar char="•"/>
              <a:tabLst/>
              <a:defRPr/>
            </a:pPr>
            <a:r>
              <a:rPr kumimoji="0" lang="en-US" sz="2400" b="1" i="0" u="none" strike="noStrike" kern="0" cap="none" spc="0" normalizeH="0" baseline="0" noProof="0" dirty="0">
                <a:ln>
                  <a:noFill/>
                </a:ln>
                <a:solidFill>
                  <a:schemeClr val="tx1"/>
                </a:solidFill>
                <a:effectLst/>
                <a:uLnTx/>
                <a:uFillTx/>
                <a:latin typeface="Century Gothic" pitchFamily="34" charset="0"/>
                <a:ea typeface="+mn-ea"/>
                <a:cs typeface="+mn-cs"/>
              </a:rPr>
              <a:t>Financial</a:t>
            </a:r>
            <a:r>
              <a:rPr kumimoji="0" lang="en-US" sz="2400" b="1" i="0" u="none" strike="noStrike" kern="0" cap="none" spc="0" normalizeH="0" noProof="0" dirty="0">
                <a:ln>
                  <a:noFill/>
                </a:ln>
                <a:solidFill>
                  <a:schemeClr val="tx1"/>
                </a:solidFill>
                <a:effectLst/>
                <a:uLnTx/>
                <a:uFillTx/>
                <a:latin typeface="Century Gothic" pitchFamily="34" charset="0"/>
                <a:ea typeface="+mn-ea"/>
                <a:cs typeface="+mn-cs"/>
              </a:rPr>
              <a:t> Institutions</a:t>
            </a:r>
          </a:p>
          <a:p>
            <a:pPr marL="342900" marR="0" lvl="0" indent="-342900" algn="l" defTabSz="914400" rtl="0" eaLnBrk="0" fontAlgn="base" latinLnBrk="0" hangingPunct="0">
              <a:spcBef>
                <a:spcPts val="0"/>
              </a:spcBef>
              <a:spcAft>
                <a:spcPct val="0"/>
              </a:spcAft>
              <a:buClrTx/>
              <a:buSzTx/>
              <a:buFontTx/>
              <a:buChar char="•"/>
              <a:tabLst/>
              <a:defRPr/>
            </a:pPr>
            <a:endParaRPr lang="en-US" sz="2400" b="1" kern="0" baseline="0" dirty="0">
              <a:latin typeface="Century Gothic" pitchFamily="34" charset="0"/>
            </a:endParaRPr>
          </a:p>
          <a:p>
            <a:pPr marL="342900" marR="0" lvl="0" indent="-342900" algn="l" defTabSz="914400" rtl="0" eaLnBrk="0" fontAlgn="base" latinLnBrk="0" hangingPunct="0">
              <a:spcBef>
                <a:spcPts val="0"/>
              </a:spcBef>
              <a:spcAft>
                <a:spcPct val="0"/>
              </a:spcAft>
              <a:buClrTx/>
              <a:buSzTx/>
              <a:buFontTx/>
              <a:buChar char="•"/>
              <a:tabLst/>
              <a:defRPr/>
            </a:pPr>
            <a:r>
              <a:rPr lang="en-US" sz="2400" b="1" kern="0" baseline="0" dirty="0">
                <a:latin typeface="Century Gothic" pitchFamily="34" charset="0"/>
              </a:rPr>
              <a:t>City</a:t>
            </a:r>
            <a:r>
              <a:rPr lang="en-US" sz="2400" b="1" kern="0" dirty="0">
                <a:latin typeface="Century Gothic" pitchFamily="34" charset="0"/>
              </a:rPr>
              <a:t> Representatives</a:t>
            </a:r>
          </a:p>
          <a:p>
            <a:pPr marL="342900" marR="0" lvl="0" indent="-342900" algn="l" defTabSz="914400" rtl="0" eaLnBrk="0" fontAlgn="base" latinLnBrk="0" hangingPunct="0">
              <a:spcBef>
                <a:spcPts val="0"/>
              </a:spcBef>
              <a:spcAft>
                <a:spcPct val="0"/>
              </a:spcAft>
              <a:buClrTx/>
              <a:buSzTx/>
              <a:buFontTx/>
              <a:buChar char="•"/>
              <a:tabLst/>
              <a:defRPr/>
            </a:pPr>
            <a:endParaRPr kumimoji="0" lang="en-US" sz="2400" b="1" i="0" u="none" strike="noStrike" kern="0" cap="none" spc="0" normalizeH="0" baseline="0" noProof="0" dirty="0">
              <a:ln>
                <a:noFill/>
              </a:ln>
              <a:solidFill>
                <a:schemeClr val="tx1"/>
              </a:solidFill>
              <a:effectLst/>
              <a:uLnTx/>
              <a:uFillTx/>
              <a:latin typeface="Century Gothic" pitchFamily="34" charset="0"/>
              <a:ea typeface="+mn-ea"/>
              <a:cs typeface="+mn-cs"/>
            </a:endParaRPr>
          </a:p>
          <a:p>
            <a:pPr marL="342900" marR="0" lvl="0" indent="-342900" algn="l" defTabSz="914400" rtl="0" eaLnBrk="0" fontAlgn="base" latinLnBrk="0" hangingPunct="0">
              <a:spcBef>
                <a:spcPts val="0"/>
              </a:spcBef>
              <a:spcAft>
                <a:spcPct val="0"/>
              </a:spcAft>
              <a:buClrTx/>
              <a:buSzTx/>
              <a:buFontTx/>
              <a:buChar char="•"/>
              <a:tabLst/>
              <a:defRPr/>
            </a:pPr>
            <a:r>
              <a:rPr kumimoji="0" lang="en-US" sz="2400" b="1" i="0" u="none" strike="noStrike" kern="0" cap="none" spc="0" normalizeH="0" baseline="0" noProof="0" dirty="0">
                <a:ln>
                  <a:noFill/>
                </a:ln>
                <a:solidFill>
                  <a:schemeClr val="tx1"/>
                </a:solidFill>
                <a:effectLst/>
                <a:uLnTx/>
                <a:uFillTx/>
                <a:latin typeface="Century Gothic" pitchFamily="34" charset="0"/>
                <a:ea typeface="+mn-ea"/>
                <a:cs typeface="+mn-cs"/>
              </a:rPr>
              <a:t>University</a:t>
            </a:r>
            <a:r>
              <a:rPr kumimoji="0" lang="en-US" sz="2400" b="1" i="0" u="none" strike="noStrike" kern="0" cap="none" spc="0" normalizeH="0" noProof="0" dirty="0">
                <a:ln>
                  <a:noFill/>
                </a:ln>
                <a:solidFill>
                  <a:schemeClr val="tx1"/>
                </a:solidFill>
                <a:effectLst/>
                <a:uLnTx/>
                <a:uFillTx/>
                <a:latin typeface="Century Gothic" pitchFamily="34" charset="0"/>
                <a:ea typeface="+mn-ea"/>
                <a:cs typeface="+mn-cs"/>
              </a:rPr>
              <a:t> of Wisconsin – Platteville</a:t>
            </a:r>
          </a:p>
          <a:p>
            <a:pPr marL="342900" marR="0" lvl="0" indent="-342900" algn="l" defTabSz="914400" rtl="0" eaLnBrk="0" fontAlgn="base" latinLnBrk="0" hangingPunct="0">
              <a:spcBef>
                <a:spcPts val="0"/>
              </a:spcBef>
              <a:spcAft>
                <a:spcPct val="0"/>
              </a:spcAft>
              <a:buClrTx/>
              <a:buSzTx/>
              <a:buFontTx/>
              <a:buChar char="•"/>
              <a:tabLst/>
              <a:defRPr/>
            </a:pPr>
            <a:endParaRPr lang="en-US" sz="2400" b="1" kern="0" dirty="0">
              <a:latin typeface="Century Gothic" pitchFamily="34" charset="0"/>
            </a:endParaRPr>
          </a:p>
          <a:p>
            <a:pPr marL="342900" marR="0" lvl="0" indent="-342900" algn="l" defTabSz="914400" rtl="0" eaLnBrk="0" fontAlgn="base" latinLnBrk="0" hangingPunct="0">
              <a:spcBef>
                <a:spcPts val="0"/>
              </a:spcBef>
              <a:spcAft>
                <a:spcPct val="0"/>
              </a:spcAft>
              <a:buClrTx/>
              <a:buSzTx/>
              <a:buFontTx/>
              <a:buChar char="•"/>
              <a:tabLst/>
              <a:defRPr/>
            </a:pPr>
            <a:r>
              <a:rPr lang="en-US" sz="2400" b="1" kern="0" dirty="0">
                <a:latin typeface="Century Gothic" pitchFamily="34" charset="0"/>
              </a:rPr>
              <a:t>Economic Development Partners</a:t>
            </a:r>
            <a:endParaRPr kumimoji="0" lang="en-US" sz="2400" b="1" i="0" u="none" strike="noStrike" kern="0" cap="none" spc="0" normalizeH="0" noProof="0" dirty="0">
              <a:ln>
                <a:noFill/>
              </a:ln>
              <a:solidFill>
                <a:schemeClr val="tx1"/>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Century Gothic" pitchFamily="34" charset="0"/>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8229600" cy="1143000"/>
          </a:xfrm>
        </p:spPr>
        <p:txBody>
          <a:bodyPr/>
          <a:lstStyle/>
          <a:p>
            <a:r>
              <a:rPr lang="en-US" dirty="0">
                <a:solidFill>
                  <a:srgbClr val="D5D10E"/>
                </a:solidFill>
              </a:rPr>
              <a:t>Housing Market Analysis</a:t>
            </a:r>
          </a:p>
        </p:txBody>
      </p:sp>
      <p:sp>
        <p:nvSpPr>
          <p:cNvPr id="13" name="Text Placeholder 7"/>
          <p:cNvSpPr>
            <a:spLocks noGrp="1"/>
          </p:cNvSpPr>
          <p:nvPr>
            <p:ph type="body" idx="1"/>
          </p:nvPr>
        </p:nvSpPr>
        <p:spPr>
          <a:xfrm>
            <a:off x="609600" y="1371600"/>
            <a:ext cx="5257800" cy="4495800"/>
          </a:xfrm>
        </p:spPr>
        <p:txBody>
          <a:bodyPr/>
          <a:lstStyle/>
          <a:p>
            <a:pPr marL="342900" indent="-342900">
              <a:lnSpc>
                <a:spcPct val="150000"/>
              </a:lnSpc>
              <a:spcBef>
                <a:spcPts val="0"/>
              </a:spcBef>
              <a:buFont typeface="Arial" pitchFamily="34" charset="0"/>
              <a:buChar char="•"/>
            </a:pPr>
            <a:r>
              <a:rPr lang="en-US" dirty="0"/>
              <a:t> Population</a:t>
            </a:r>
          </a:p>
          <a:p>
            <a:pPr marL="342900" indent="-342900">
              <a:lnSpc>
                <a:spcPct val="150000"/>
              </a:lnSpc>
              <a:spcBef>
                <a:spcPts val="0"/>
              </a:spcBef>
              <a:buFont typeface="Arial" pitchFamily="34" charset="0"/>
              <a:buChar char="•"/>
            </a:pPr>
            <a:r>
              <a:rPr lang="en-US" dirty="0"/>
              <a:t> Households</a:t>
            </a:r>
          </a:p>
          <a:p>
            <a:pPr marL="342900" indent="-342900">
              <a:lnSpc>
                <a:spcPct val="150000"/>
              </a:lnSpc>
              <a:spcBef>
                <a:spcPts val="0"/>
              </a:spcBef>
              <a:buFont typeface="Arial" pitchFamily="34" charset="0"/>
              <a:buChar char="•"/>
            </a:pPr>
            <a:r>
              <a:rPr lang="en-US" dirty="0"/>
              <a:t> School Enrollment</a:t>
            </a:r>
          </a:p>
          <a:p>
            <a:pPr marL="342900" indent="-342900">
              <a:lnSpc>
                <a:spcPct val="150000"/>
              </a:lnSpc>
              <a:spcBef>
                <a:spcPts val="0"/>
              </a:spcBef>
              <a:buFont typeface="Arial" pitchFamily="34" charset="0"/>
              <a:buChar char="•"/>
            </a:pPr>
            <a:r>
              <a:rPr lang="en-US" dirty="0"/>
              <a:t> Income</a:t>
            </a:r>
          </a:p>
          <a:p>
            <a:pPr marL="342900" indent="-342900">
              <a:lnSpc>
                <a:spcPct val="150000"/>
              </a:lnSpc>
              <a:spcBef>
                <a:spcPts val="0"/>
              </a:spcBef>
              <a:buFont typeface="Arial" pitchFamily="34" charset="0"/>
              <a:buChar char="•"/>
            </a:pPr>
            <a:r>
              <a:rPr lang="en-US" dirty="0"/>
              <a:t> Tenure</a:t>
            </a:r>
          </a:p>
          <a:p>
            <a:pPr marL="342900" indent="-342900">
              <a:lnSpc>
                <a:spcPct val="150000"/>
              </a:lnSpc>
              <a:spcBef>
                <a:spcPts val="0"/>
              </a:spcBef>
              <a:buFont typeface="Arial" pitchFamily="34" charset="0"/>
              <a:buChar char="•"/>
            </a:pPr>
            <a:r>
              <a:rPr lang="en-US" dirty="0"/>
              <a:t> Housing Costs</a:t>
            </a:r>
          </a:p>
          <a:p>
            <a:pPr marL="342900" indent="-342900">
              <a:lnSpc>
                <a:spcPct val="150000"/>
              </a:lnSpc>
              <a:spcBef>
                <a:spcPts val="0"/>
              </a:spcBef>
              <a:buFont typeface="Arial" pitchFamily="34" charset="0"/>
              <a:buChar char="•"/>
            </a:pPr>
            <a:r>
              <a:rPr lang="en-US" dirty="0"/>
              <a:t> Vacancy</a:t>
            </a:r>
          </a:p>
          <a:p>
            <a:pPr marL="342900" indent="-342900">
              <a:lnSpc>
                <a:spcPct val="150000"/>
              </a:lnSpc>
              <a:spcBef>
                <a:spcPts val="0"/>
              </a:spcBef>
              <a:buFont typeface="Arial" pitchFamily="34" charset="0"/>
              <a:buChar char="•"/>
            </a:pPr>
            <a:r>
              <a:rPr lang="en-US" dirty="0"/>
              <a:t> Housing Stock</a:t>
            </a:r>
          </a:p>
        </p:txBody>
      </p:sp>
      <p:sp>
        <p:nvSpPr>
          <p:cNvPr id="7" name="Content Placeholder 6"/>
          <p:cNvSpPr>
            <a:spLocks noGrp="1"/>
          </p:cNvSpPr>
          <p:nvPr>
            <p:ph sz="quarter" idx="4"/>
          </p:nvPr>
        </p:nvSpPr>
        <p:spPr/>
        <p:txBody>
          <a:bodyPr/>
          <a:lstStyle/>
          <a:p>
            <a:pPr>
              <a:buNone/>
            </a:pPr>
            <a:r>
              <a:rPr lang="en-US" dirty="0"/>
              <a:t> </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Market Analysis</a:t>
            </a:r>
          </a:p>
        </p:txBody>
      </p:sp>
      <p:sp>
        <p:nvSpPr>
          <p:cNvPr id="3" name="Text Placeholder 2"/>
          <p:cNvSpPr>
            <a:spLocks noGrp="1"/>
          </p:cNvSpPr>
          <p:nvPr>
            <p:ph type="body" idx="1"/>
          </p:nvPr>
        </p:nvSpPr>
        <p:spPr>
          <a:xfrm>
            <a:off x="381000" y="1265237"/>
            <a:ext cx="4267200" cy="4525963"/>
          </a:xfrm>
        </p:spPr>
        <p:txBody>
          <a:bodyPr/>
          <a:lstStyle/>
          <a:p>
            <a:r>
              <a:rPr lang="en-US" sz="1600" dirty="0"/>
              <a:t>Baby Boomers, Generation X, and Generation X and Generation Y all increased their share of the population during this time period. For purposes of this study, the Silent Generation are considered to be those 70 and older, Baby Boomers are 50 to 69, Generation X are 35 to 49, Generation Y are 20 to 34, and Generation Z are those under 20. </a:t>
            </a:r>
          </a:p>
          <a:p>
            <a:endParaRPr lang="en-US" sz="1400" dirty="0"/>
          </a:p>
          <a:p>
            <a:r>
              <a:rPr lang="en-US" sz="1600" dirty="0"/>
              <a:t>The Silent Generation and Generation Z both declined as a percentage of the Platteville population during this time period. However, the percentage of children under the age of five (5) actually increased, which will result in the need for housing with enough bedrooms for larger families in the medium to long term. </a:t>
            </a:r>
          </a:p>
        </p:txBody>
      </p:sp>
      <p:sp>
        <p:nvSpPr>
          <p:cNvPr id="5" name="Text Box 3"/>
          <p:cNvSpPr txBox="1">
            <a:spLocks noChangeArrowheads="1"/>
          </p:cNvSpPr>
          <p:nvPr/>
        </p:nvSpPr>
        <p:spPr bwMode="auto">
          <a:xfrm>
            <a:off x="5410200" y="1066800"/>
            <a:ext cx="3429000" cy="2444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lang="en-US" sz="1400" b="1" dirty="0">
                <a:solidFill>
                  <a:srgbClr val="00CCFF"/>
                </a:solidFill>
                <a:latin typeface="Century Gothic" pitchFamily="34" charset="0"/>
              </a:rPr>
              <a:t>Population Growth by Generation</a:t>
            </a:r>
            <a:endParaRPr kumimoji="0" lang="en-US" sz="1400" b="0" i="0" u="none" strike="noStrike" cap="none" normalizeH="0" baseline="0" dirty="0">
              <a:ln>
                <a:noFill/>
              </a:ln>
              <a:solidFill>
                <a:srgbClr val="00CCFF"/>
              </a:solidFill>
              <a:effectLst/>
              <a:latin typeface="Century Gothic" pitchFamily="34" charset="0"/>
              <a:cs typeface="Arial" pitchFamily="34" charset="0"/>
            </a:endParaRPr>
          </a:p>
        </p:txBody>
      </p:sp>
      <p:pic>
        <p:nvPicPr>
          <p:cNvPr id="8" name="Picture 7"/>
          <p:cNvPicPr/>
          <p:nvPr/>
        </p:nvPicPr>
        <p:blipFill>
          <a:blip r:embed="rId2" cstate="print"/>
          <a:srcRect l="1342" b="3558"/>
          <a:stretch>
            <a:fillRect/>
          </a:stretch>
        </p:blipFill>
        <p:spPr bwMode="auto">
          <a:xfrm>
            <a:off x="4800600" y="1371600"/>
            <a:ext cx="4332683" cy="2674850"/>
          </a:xfrm>
          <a:prstGeom prst="rect">
            <a:avLst/>
          </a:prstGeom>
          <a:noFill/>
          <a:ln w="9525">
            <a:noFill/>
            <a:miter lim="800000"/>
            <a:headEnd/>
            <a:tailEnd/>
          </a:ln>
        </p:spPr>
      </p:pic>
      <p:pic>
        <p:nvPicPr>
          <p:cNvPr id="6" name="Picture 5"/>
          <p:cNvPicPr/>
          <p:nvPr/>
        </p:nvPicPr>
        <p:blipFill>
          <a:blip r:embed="rId3" cstate="print"/>
          <a:srcRect l="2803"/>
          <a:stretch>
            <a:fillRect/>
          </a:stretch>
        </p:blipFill>
        <p:spPr bwMode="auto">
          <a:xfrm>
            <a:off x="4835769" y="4038600"/>
            <a:ext cx="4308231" cy="2667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Market Analysis</a:t>
            </a:r>
          </a:p>
        </p:txBody>
      </p:sp>
      <p:sp>
        <p:nvSpPr>
          <p:cNvPr id="3" name="Text Placeholder 2"/>
          <p:cNvSpPr>
            <a:spLocks noGrp="1"/>
          </p:cNvSpPr>
          <p:nvPr>
            <p:ph type="body" idx="1"/>
          </p:nvPr>
        </p:nvSpPr>
        <p:spPr>
          <a:xfrm>
            <a:off x="381000" y="2057400"/>
            <a:ext cx="4267200" cy="4221163"/>
          </a:xfrm>
        </p:spPr>
        <p:txBody>
          <a:bodyPr/>
          <a:lstStyle/>
          <a:p>
            <a:pPr marL="0" indent="0">
              <a:buNone/>
            </a:pPr>
            <a:r>
              <a:rPr lang="en-US" sz="2000" dirty="0"/>
              <a:t>Household size for Platteville was smaller than the County and State in 2011; however, household size grew by 4.6% during this time period to reach a 2.48. This further shows the need for family housing in the near and medium term.</a:t>
            </a:r>
          </a:p>
        </p:txBody>
      </p:sp>
      <p:sp>
        <p:nvSpPr>
          <p:cNvPr id="5" name="Text Box 3"/>
          <p:cNvSpPr txBox="1">
            <a:spLocks noChangeArrowheads="1"/>
          </p:cNvSpPr>
          <p:nvPr/>
        </p:nvSpPr>
        <p:spPr bwMode="auto">
          <a:xfrm>
            <a:off x="5410200" y="1600200"/>
            <a:ext cx="2667000" cy="2444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lang="en-US" sz="1400" b="1" dirty="0">
                <a:solidFill>
                  <a:srgbClr val="00CCFF"/>
                </a:solidFill>
                <a:latin typeface="Century Gothic" pitchFamily="34" charset="0"/>
              </a:rPr>
              <a:t>Household Size</a:t>
            </a:r>
            <a:endParaRPr kumimoji="0" lang="en-US" sz="1400" b="0" i="0" u="none" strike="noStrike" cap="none" normalizeH="0" baseline="0" dirty="0">
              <a:ln>
                <a:noFill/>
              </a:ln>
              <a:solidFill>
                <a:srgbClr val="00CCFF"/>
              </a:solidFill>
              <a:effectLst/>
              <a:latin typeface="Century Gothic" pitchFamily="34" charset="0"/>
              <a:cs typeface="Arial" pitchFamily="34" charset="0"/>
            </a:endParaRPr>
          </a:p>
        </p:txBody>
      </p:sp>
      <p:pic>
        <p:nvPicPr>
          <p:cNvPr id="9" name="Picture 8"/>
          <p:cNvPicPr/>
          <p:nvPr/>
        </p:nvPicPr>
        <p:blipFill>
          <a:blip r:embed="rId2" cstate="print"/>
          <a:srcRect b="7888"/>
          <a:stretch>
            <a:fillRect/>
          </a:stretch>
        </p:blipFill>
        <p:spPr bwMode="auto">
          <a:xfrm>
            <a:off x="4664148" y="1981200"/>
            <a:ext cx="4332786" cy="2286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Market Analysis</a:t>
            </a:r>
          </a:p>
        </p:txBody>
      </p:sp>
      <p:sp>
        <p:nvSpPr>
          <p:cNvPr id="3" name="Text Placeholder 2"/>
          <p:cNvSpPr>
            <a:spLocks noGrp="1"/>
          </p:cNvSpPr>
          <p:nvPr>
            <p:ph type="body" idx="1"/>
          </p:nvPr>
        </p:nvSpPr>
        <p:spPr>
          <a:xfrm>
            <a:off x="381000" y="1447800"/>
            <a:ext cx="4267200" cy="4525963"/>
          </a:xfrm>
        </p:spPr>
        <p:txBody>
          <a:bodyPr/>
          <a:lstStyle/>
          <a:p>
            <a:r>
              <a:rPr lang="en-US" sz="1600" dirty="0"/>
              <a:t>Census vacancy rates by type shows the majority, 56.4%, of Platteville’s vacancies are for-rent, which is much higher than for the County or State.  The second highest vacancy type includes those that are sold, yet not occupied. This could show there are houses with are too expensive to rehabilitate and not being put on the market.  </a:t>
            </a:r>
          </a:p>
          <a:p>
            <a:r>
              <a:rPr lang="en-US" sz="1600" dirty="0"/>
              <a:t>Platteville also has an issue with a percentage of renters that is too high and a percentage of owners that is too low. Therefore, this represents an opportunity to convert vacant for-rent housing units into for-sale housing units through rehabilitation and re-introduction to the housing market without fear of affecting the rental market and rental availability.</a:t>
            </a:r>
          </a:p>
          <a:p>
            <a:endParaRPr lang="en-US" sz="1600" dirty="0"/>
          </a:p>
        </p:txBody>
      </p:sp>
      <p:pic>
        <p:nvPicPr>
          <p:cNvPr id="4" name="Picture 3"/>
          <p:cNvPicPr/>
          <p:nvPr/>
        </p:nvPicPr>
        <p:blipFill>
          <a:blip r:embed="rId2" cstate="print"/>
          <a:srcRect l="7285" t="2459" b="4501"/>
          <a:stretch>
            <a:fillRect/>
          </a:stretch>
        </p:blipFill>
        <p:spPr bwMode="auto">
          <a:xfrm>
            <a:off x="4724400" y="1524000"/>
            <a:ext cx="4112683" cy="2413000"/>
          </a:xfrm>
          <a:prstGeom prst="rect">
            <a:avLst/>
          </a:prstGeom>
          <a:noFill/>
          <a:ln w="9525">
            <a:noFill/>
            <a:miter lim="800000"/>
            <a:headEnd/>
            <a:tailEnd/>
          </a:ln>
        </p:spPr>
      </p:pic>
      <p:sp>
        <p:nvSpPr>
          <p:cNvPr id="5" name="Text Box 3"/>
          <p:cNvSpPr txBox="1">
            <a:spLocks noChangeArrowheads="1"/>
          </p:cNvSpPr>
          <p:nvPr/>
        </p:nvSpPr>
        <p:spPr bwMode="auto">
          <a:xfrm>
            <a:off x="5486400" y="1219200"/>
            <a:ext cx="2743200" cy="381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rgbClr val="00CCFF"/>
                </a:solidFill>
                <a:effectLst/>
                <a:latin typeface="Century Gothic" pitchFamily="34" charset="0"/>
                <a:cs typeface="Arial" pitchFamily="34" charset="0"/>
              </a:rPr>
              <a:t>Tenure by Percent</a:t>
            </a:r>
            <a:endParaRPr kumimoji="0" lang="en-US" sz="1600" b="0" i="0" u="none" strike="noStrike" cap="none" normalizeH="0" baseline="0" dirty="0">
              <a:ln>
                <a:noFill/>
              </a:ln>
              <a:solidFill>
                <a:srgbClr val="00CCFF"/>
              </a:solidFill>
              <a:effectLst/>
              <a:latin typeface="Arial" pitchFamily="34" charset="0"/>
              <a:cs typeface="Arial" pitchFamily="34" charset="0"/>
            </a:endParaRPr>
          </a:p>
        </p:txBody>
      </p:sp>
      <p:pic>
        <p:nvPicPr>
          <p:cNvPr id="6" name="Picture 5"/>
          <p:cNvPicPr/>
          <p:nvPr/>
        </p:nvPicPr>
        <p:blipFill>
          <a:blip r:embed="rId3" cstate="print"/>
          <a:srcRect l="6510" t="3916" r="3558" b="3413"/>
          <a:stretch>
            <a:fillRect/>
          </a:stretch>
        </p:blipFill>
        <p:spPr bwMode="auto">
          <a:xfrm>
            <a:off x="4800600" y="4191000"/>
            <a:ext cx="4112683" cy="2506133"/>
          </a:xfrm>
          <a:prstGeom prst="rect">
            <a:avLst/>
          </a:prstGeom>
          <a:noFill/>
          <a:ln w="9525">
            <a:noFill/>
            <a:miter lim="800000"/>
            <a:headEnd/>
            <a:tailEnd/>
          </a:ln>
        </p:spPr>
      </p:pic>
      <p:sp>
        <p:nvSpPr>
          <p:cNvPr id="64514" name="Text Box 2"/>
          <p:cNvSpPr txBox="1">
            <a:spLocks noChangeArrowheads="1"/>
          </p:cNvSpPr>
          <p:nvPr/>
        </p:nvSpPr>
        <p:spPr bwMode="auto">
          <a:xfrm>
            <a:off x="4876800" y="3946525"/>
            <a:ext cx="4083050" cy="2444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rgbClr val="00CCFF"/>
                </a:solidFill>
                <a:effectLst/>
                <a:latin typeface="Century Gothic" pitchFamily="34" charset="0"/>
                <a:cs typeface="Arial" pitchFamily="34" charset="0"/>
              </a:rPr>
              <a:t>Vacancy Rates by Tenure, 2011 &amp; 2016</a:t>
            </a:r>
            <a:endParaRPr kumimoji="0" lang="en-US" sz="1600" b="0" i="0" u="none" strike="noStrike" cap="none" normalizeH="0" baseline="0" dirty="0">
              <a:ln>
                <a:noFill/>
              </a:ln>
              <a:solidFill>
                <a:srgbClr val="00CCFF"/>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Shareholder09President">
  <a:themeElements>
    <a:clrScheme name="Vierbicher">
      <a:dk1>
        <a:sysClr val="windowText" lastClr="000000"/>
      </a:dk1>
      <a:lt1>
        <a:sysClr val="window" lastClr="FFFFFF"/>
      </a:lt1>
      <a:dk2>
        <a:srgbClr val="262626"/>
      </a:dk2>
      <a:lt2>
        <a:srgbClr val="EEECE1"/>
      </a:lt2>
      <a:accent1>
        <a:srgbClr val="009DDC"/>
      </a:accent1>
      <a:accent2>
        <a:srgbClr val="006E9A"/>
      </a:accent2>
      <a:accent3>
        <a:srgbClr val="A3E5FF"/>
      </a:accent3>
      <a:accent4>
        <a:srgbClr val="D5D10E"/>
      </a:accent4>
      <a:accent5>
        <a:srgbClr val="D5D10E"/>
      </a:accent5>
      <a:accent6>
        <a:srgbClr val="FAF8B8"/>
      </a:accent6>
      <a:hlink>
        <a:srgbClr val="009DDC"/>
      </a:hlink>
      <a:folHlink>
        <a:srgbClr val="D5D10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5160</TotalTime>
  <Words>1669</Words>
  <Application>Microsoft Office PowerPoint</Application>
  <PresentationFormat>On-screen Show (4:3)</PresentationFormat>
  <Paragraphs>357</Paragraphs>
  <Slides>39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Century Gothic</vt:lpstr>
      <vt:lpstr>Shareholder09President</vt:lpstr>
      <vt:lpstr>PowerPoint Presentation</vt:lpstr>
      <vt:lpstr>Housing Study – Product &amp; Process</vt:lpstr>
      <vt:lpstr>Steering Committee</vt:lpstr>
      <vt:lpstr>On-line Public Survey</vt:lpstr>
      <vt:lpstr>Stakeholder Interviews</vt:lpstr>
      <vt:lpstr>Housing Market Analysis</vt:lpstr>
      <vt:lpstr>Housing Market Analysis</vt:lpstr>
      <vt:lpstr>Housing Market Analysis</vt:lpstr>
      <vt:lpstr>Housing Market Analysis</vt:lpstr>
      <vt:lpstr>Housing Market Analysis</vt:lpstr>
      <vt:lpstr>Housing Market Analysis</vt:lpstr>
      <vt:lpstr>Chapters &amp; Appendices</vt:lpstr>
      <vt:lpstr>Chapter 1 – Municipal Initiatives</vt:lpstr>
      <vt:lpstr>Chapter 1 – Municipal Initiatives</vt:lpstr>
      <vt:lpstr>Chapter 1 – Municipal Initiatives</vt:lpstr>
      <vt:lpstr>Chapter 1 – Municipal Initiatives</vt:lpstr>
      <vt:lpstr>Chapter 1 – Municipal Initiatives</vt:lpstr>
      <vt:lpstr>Chapter 1 – Municipal Initiatives</vt:lpstr>
      <vt:lpstr>Chapter 2 – Housing Rehabilitation </vt:lpstr>
      <vt:lpstr>Chapter 2 – Housing Rehabilitation</vt:lpstr>
      <vt:lpstr>Chapter 2 – Housing Rehabilitation</vt:lpstr>
      <vt:lpstr>Chapter 2 – Housing Rehabilitation</vt:lpstr>
      <vt:lpstr>Chapter 3 – Infill Construction and New Development</vt:lpstr>
      <vt:lpstr>Land Use Districts with Potential for New Housing Developments</vt:lpstr>
      <vt:lpstr>Chapter 3 – Infill Construction and New Development</vt:lpstr>
      <vt:lpstr>Chapter 3 – Infill Construction &amp; New Development</vt:lpstr>
      <vt:lpstr>Chapter 3 – Infill Construction &amp; New Development</vt:lpstr>
      <vt:lpstr>Chapter 3 – Infill Construction &amp; New Development</vt:lpstr>
      <vt:lpstr>Chapter 3 – Infill Construction &amp; New Development</vt:lpstr>
      <vt:lpstr>Chapter 4 – Funding Initiatives</vt:lpstr>
      <vt:lpstr>Funding Districts</vt:lpstr>
      <vt:lpstr>Chapter 4 – Funding Initiatives</vt:lpstr>
      <vt:lpstr>Chapter 4 – Funding Initiatives</vt:lpstr>
      <vt:lpstr>Chapter 4 – Funding Initiatives</vt:lpstr>
      <vt:lpstr>Chapter 4 – Funding Initiatives</vt:lpstr>
      <vt:lpstr>Chapter 4 – Funding Initiatives</vt:lpstr>
      <vt:lpstr>Chapter 4 – Funding Initiatives</vt:lpstr>
      <vt:lpstr>Chapter 4 – Funding Initiatives</vt:lpstr>
      <vt:lpstr>Questions &amp; Comments</vt:lpstr>
    </vt:vector>
  </TitlesOfParts>
  <Company>VAI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VAI</dc:creator>
  <cp:lastModifiedBy>Joe Carroll</cp:lastModifiedBy>
  <cp:revision>447</cp:revision>
  <dcterms:created xsi:type="dcterms:W3CDTF">2005-02-28T21:48:32Z</dcterms:created>
  <dcterms:modified xsi:type="dcterms:W3CDTF">2019-03-11T19:48:40Z</dcterms:modified>
</cp:coreProperties>
</file>