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7"/>
  </p:notesMasterIdLst>
  <p:sldIdLst>
    <p:sldId id="271" r:id="rId2"/>
    <p:sldId id="286" r:id="rId3"/>
    <p:sldId id="296" r:id="rId4"/>
    <p:sldId id="290" r:id="rId5"/>
    <p:sldId id="291" r:id="rId6"/>
    <p:sldId id="273" r:id="rId7"/>
    <p:sldId id="258" r:id="rId8"/>
    <p:sldId id="259" r:id="rId9"/>
    <p:sldId id="260" r:id="rId10"/>
    <p:sldId id="262" r:id="rId11"/>
    <p:sldId id="268" r:id="rId12"/>
    <p:sldId id="266" r:id="rId13"/>
    <p:sldId id="269" r:id="rId14"/>
    <p:sldId id="264" r:id="rId15"/>
    <p:sldId id="270" r:id="rId16"/>
    <p:sldId id="267" r:id="rId17"/>
    <p:sldId id="265" r:id="rId18"/>
    <p:sldId id="280" r:id="rId19"/>
    <p:sldId id="272" r:id="rId20"/>
    <p:sldId id="276" r:id="rId21"/>
    <p:sldId id="275" r:id="rId22"/>
    <p:sldId id="274" r:id="rId23"/>
    <p:sldId id="277" r:id="rId24"/>
    <p:sldId id="279" r:id="rId25"/>
    <p:sldId id="278" r:id="rId26"/>
    <p:sldId id="287" r:id="rId27"/>
    <p:sldId id="283" r:id="rId28"/>
    <p:sldId id="284" r:id="rId29"/>
    <p:sldId id="285" r:id="rId30"/>
    <p:sldId id="289" r:id="rId31"/>
    <p:sldId id="282" r:id="rId32"/>
    <p:sldId id="292" r:id="rId33"/>
    <p:sldId id="293" r:id="rId34"/>
    <p:sldId id="294" r:id="rId35"/>
    <p:sldId id="295"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Peters" initials="LP" lastIdx="1" clrIdx="0">
    <p:extLst>
      <p:ext uri="{19B8F6BF-5375-455C-9EA6-DF929625EA0E}">
        <p15:presenceInfo xmlns:p15="http://schemas.microsoft.com/office/powerpoint/2012/main" xmlns="" userId="Luke Pe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35" autoAdjust="0"/>
  </p:normalViewPr>
  <p:slideViewPr>
    <p:cSldViewPr snapToGrid="0">
      <p:cViewPr varScale="1">
        <p:scale>
          <a:sx n="59" d="100"/>
          <a:sy n="59" d="100"/>
        </p:scale>
        <p:origin x="-403" y="-62"/>
      </p:cViewPr>
      <p:guideLst>
        <p:guide orient="horz" pos="2160"/>
        <p:guide pos="3840"/>
      </p:guideLst>
    </p:cSldViewPr>
  </p:slideViewPr>
  <p:outlineViewPr>
    <p:cViewPr>
      <p:scale>
        <a:sx n="33" d="100"/>
        <a:sy n="33" d="100"/>
      </p:scale>
      <p:origin x="0" y="-8436"/>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1T13:48:04.381" idx="1">
    <p:pos x="11522" y="0"/>
    <p:text/>
    <p:extLst>
      <p:ext uri="{C676402C-5697-4E1C-873F-D02D1690AC5C}">
        <p15:threadingInfo xmlns:p15="http://schemas.microsoft.com/office/powerpoint/2012/main" xmlns=""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FCF2556-C3EF-4B25-B49D-FD9E39C38911}" type="datetimeFigureOut">
              <a:rPr lang="en-US" smtClean="0"/>
              <a:pPr/>
              <a:t>8/20/2009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05A5EF6-994C-4810-A75D-FA7E08FE7333}" type="slidenum">
              <a:rPr lang="en-US" smtClean="0"/>
              <a:pPr/>
              <a:t>‹#›</a:t>
            </a:fld>
            <a:endParaRPr lang="en-US"/>
          </a:p>
        </p:txBody>
      </p:sp>
    </p:spTree>
    <p:extLst>
      <p:ext uri="{BB962C8B-B14F-4D97-AF65-F5344CB8AC3E}">
        <p14:creationId xmlns:p14="http://schemas.microsoft.com/office/powerpoint/2010/main" xmlns="" val="29785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xmlns="" id="{3F7825DD-70FF-401E-A476-F01395B8D705}"/>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xmlns="" id="{526D5A3F-D275-48DB-AA7E-C9F54D19308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Welcome all and thank folks for attending (which shows interest in our parks and this building).</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Introduce the various presentors….me as MC, Luke as ‘the keeper of the hall’, Gene as the ‘resource agent’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Review the agenda:</a:t>
            </a:r>
          </a:p>
          <a:p>
            <a:r>
              <a:rPr lang="en-US" altLang="en-US" dirty="0">
                <a:latin typeface="Arial" panose="020B0604020202020204" pitchFamily="34" charset="0"/>
                <a:cs typeface="Arial" panose="020B0604020202020204" pitchFamily="34" charset="0"/>
              </a:rPr>
              <a:t>	Brief history</a:t>
            </a:r>
          </a:p>
          <a:p>
            <a:r>
              <a:rPr lang="en-US" altLang="en-US" dirty="0">
                <a:latin typeface="Arial" panose="020B0604020202020204" pitchFamily="34" charset="0"/>
                <a:cs typeface="Arial" panose="020B0604020202020204" pitchFamily="34" charset="0"/>
              </a:rPr>
              <a:t>	Current uses of and state of the hall</a:t>
            </a:r>
          </a:p>
          <a:p>
            <a:r>
              <a:rPr lang="en-US" altLang="en-US" dirty="0">
                <a:latin typeface="Arial" panose="020B0604020202020204" pitchFamily="34" charset="0"/>
                <a:cs typeface="Arial" panose="020B0604020202020204" pitchFamily="34" charset="0"/>
              </a:rPr>
              <a:t>	What is possible?</a:t>
            </a:r>
          </a:p>
          <a:p>
            <a:r>
              <a:rPr lang="en-US" altLang="en-US" dirty="0">
                <a:latin typeface="Arial" panose="020B0604020202020204" pitchFamily="34" charset="0"/>
                <a:cs typeface="Arial" panose="020B0604020202020204" pitchFamily="34" charset="0"/>
              </a:rPr>
              <a:t>		replacement</a:t>
            </a:r>
          </a:p>
          <a:p>
            <a:r>
              <a:rPr lang="en-US" altLang="en-US" dirty="0">
                <a:latin typeface="Arial" panose="020B0604020202020204" pitchFamily="34" charset="0"/>
                <a:cs typeface="Arial" panose="020B0604020202020204" pitchFamily="34" charset="0"/>
              </a:rPr>
              <a:t>		renovation</a:t>
            </a:r>
          </a:p>
          <a:p>
            <a:r>
              <a:rPr lang="en-US" altLang="en-US" dirty="0">
                <a:latin typeface="Arial" panose="020B0604020202020204" pitchFamily="34" charset="0"/>
                <a:cs typeface="Arial" panose="020B0604020202020204" pitchFamily="34" charset="0"/>
              </a:rPr>
              <a:t>	Replacement requires resources</a:t>
            </a:r>
          </a:p>
          <a:p>
            <a:r>
              <a:rPr lang="en-US" altLang="en-US" dirty="0">
                <a:latin typeface="Arial" panose="020B0604020202020204" pitchFamily="34" charset="0"/>
                <a:cs typeface="Arial" panose="020B0604020202020204" pitchFamily="34" charset="0"/>
              </a:rPr>
              <a:t>		Process to acquire resources</a:t>
            </a:r>
          </a:p>
          <a:p>
            <a:r>
              <a:rPr lang="en-US" altLang="en-US" dirty="0">
                <a:latin typeface="Arial" panose="020B0604020202020204" pitchFamily="34" charset="0"/>
                <a:cs typeface="Arial" panose="020B0604020202020204" pitchFamily="34" charset="0"/>
              </a:rPr>
              <a:t>	Questions?</a:t>
            </a:r>
          </a:p>
          <a:p>
            <a:r>
              <a:rPr lang="en-US" altLang="en-US" dirty="0">
                <a:latin typeface="Arial" panose="020B0604020202020204" pitchFamily="34" charset="0"/>
                <a:cs typeface="Arial" panose="020B0604020202020204" pitchFamily="34" charset="0"/>
              </a:rPr>
              <a:t>	Next steps (form to provide feedback, indicate interest, participation)</a:t>
            </a:r>
          </a:p>
          <a:p>
            <a:endParaRPr lang="en-US" altLang="en-US" dirty="0">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xmlns="" id="{83AA51DE-595B-4089-B6F5-1DE5550BAF27}"/>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9800">
              <a:defRPr sz="2400" b="1">
                <a:solidFill>
                  <a:srgbClr val="FFFF00"/>
                </a:solidFill>
                <a:latin typeface="Arial" panose="020B0604020202020204" pitchFamily="34" charset="0"/>
                <a:cs typeface="Arial" panose="020B0604020202020204" pitchFamily="34" charset="0"/>
              </a:defRPr>
            </a:lvl1pPr>
            <a:lvl2pPr marL="742950" indent="-285750" defTabSz="939800">
              <a:defRPr sz="2400" b="1">
                <a:solidFill>
                  <a:srgbClr val="FFFF00"/>
                </a:solidFill>
                <a:latin typeface="Arial" panose="020B0604020202020204" pitchFamily="34" charset="0"/>
                <a:cs typeface="Arial" panose="020B0604020202020204" pitchFamily="34" charset="0"/>
              </a:defRPr>
            </a:lvl2pPr>
            <a:lvl3pPr marL="1143000" indent="-228600" defTabSz="939800">
              <a:defRPr sz="2400" b="1">
                <a:solidFill>
                  <a:srgbClr val="FFFF00"/>
                </a:solidFill>
                <a:latin typeface="Arial" panose="020B0604020202020204" pitchFamily="34" charset="0"/>
                <a:cs typeface="Arial" panose="020B0604020202020204" pitchFamily="34" charset="0"/>
              </a:defRPr>
            </a:lvl3pPr>
            <a:lvl4pPr marL="1600200" indent="-228600" defTabSz="939800">
              <a:defRPr sz="2400" b="1">
                <a:solidFill>
                  <a:srgbClr val="FFFF00"/>
                </a:solidFill>
                <a:latin typeface="Arial" panose="020B0604020202020204" pitchFamily="34" charset="0"/>
                <a:cs typeface="Arial" panose="020B0604020202020204" pitchFamily="34" charset="0"/>
              </a:defRPr>
            </a:lvl4pPr>
            <a:lvl5pPr marL="2057400" indent="-228600" defTabSz="939800">
              <a:defRPr sz="2400" b="1">
                <a:solidFill>
                  <a:srgbClr val="FFFF00"/>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9pPr>
          </a:lstStyle>
          <a:p>
            <a:fld id="{0BF37DE9-B95E-43A1-AE67-0A81F7C88FB6}" type="slidenum">
              <a:rPr lang="en-US" altLang="en-US" sz="1200" b="0">
                <a:solidFill>
                  <a:schemeClr val="tx1"/>
                </a:solidFill>
              </a:rPr>
              <a:pPr/>
              <a:t>2</a:t>
            </a:fld>
            <a:endParaRPr lang="en-US" altLang="en-US" sz="1200" b="0">
              <a:solidFill>
                <a:schemeClr val="tx1"/>
              </a:solidFill>
            </a:endParaRPr>
          </a:p>
        </p:txBody>
      </p:sp>
    </p:spTree>
    <p:extLst>
      <p:ext uri="{BB962C8B-B14F-4D97-AF65-F5344CB8AC3E}">
        <p14:creationId xmlns:p14="http://schemas.microsoft.com/office/powerpoint/2010/main" xmlns="" val="338735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224EE37C-2379-4E6E-9182-5C0AAF7183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a:extLst>
              <a:ext uri="{FF2B5EF4-FFF2-40B4-BE49-F238E27FC236}">
                <a16:creationId xmlns:a16="http://schemas.microsoft.com/office/drawing/2014/main" xmlns="" id="{C4FA927E-34AC-4DBF-AD06-75A738BFF3B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8" name="Slide Number Placeholder 3">
            <a:extLst>
              <a:ext uri="{FF2B5EF4-FFF2-40B4-BE49-F238E27FC236}">
                <a16:creationId xmlns:a16="http://schemas.microsoft.com/office/drawing/2014/main" xmlns="" id="{2DC0E31B-F6E6-408C-BCD1-EC2F4256FA0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8000B6D-2C58-463D-BD38-9191CFA05E11}" type="slidenum">
              <a:rPr lang="en-US" altLang="en-US"/>
              <a:pPr/>
              <a:t>32</a:t>
            </a:fld>
            <a:endParaRPr lang="en-US" altLang="en-US"/>
          </a:p>
        </p:txBody>
      </p:sp>
    </p:spTree>
    <p:extLst>
      <p:ext uri="{BB962C8B-B14F-4D97-AF65-F5344CB8AC3E}">
        <p14:creationId xmlns:p14="http://schemas.microsoft.com/office/powerpoint/2010/main" xmlns="" val="157065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5A2058-7D47-42B6-B148-9CF52560D1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B1487F9-E13B-406A-A649-1A456BCF3E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310B9C4-B2EA-4E6A-946C-78799458E09F}"/>
              </a:ext>
            </a:extLst>
          </p:cNvPr>
          <p:cNvSpPr>
            <a:spLocks noGrp="1"/>
          </p:cNvSpPr>
          <p:nvPr>
            <p:ph type="dt" sz="half" idx="10"/>
          </p:nvPr>
        </p:nvSpPr>
        <p:spPr/>
        <p:txBody>
          <a:bodyPr/>
          <a:lstStyle/>
          <a:p>
            <a:fld id="{F40AC9C6-C414-45E8-8085-AB5517F661F8}" type="datetimeFigureOut">
              <a:rPr lang="en-US" smtClean="0"/>
              <a:pPr/>
              <a:t>8/20/2009</a:t>
            </a:fld>
            <a:endParaRPr lang="en-US" dirty="0"/>
          </a:p>
        </p:txBody>
      </p:sp>
      <p:sp>
        <p:nvSpPr>
          <p:cNvPr id="5" name="Footer Placeholder 4">
            <a:extLst>
              <a:ext uri="{FF2B5EF4-FFF2-40B4-BE49-F238E27FC236}">
                <a16:creationId xmlns:a16="http://schemas.microsoft.com/office/drawing/2014/main" xmlns="" id="{1A17E962-D4A0-409B-AB88-552BF1D95D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15B0CBE-577E-4F7E-9BC5-DD870B7397BA}"/>
              </a:ext>
            </a:extLst>
          </p:cNvPr>
          <p:cNvSpPr>
            <a:spLocks noGrp="1"/>
          </p:cNvSpPr>
          <p:nvPr>
            <p:ph type="sldNum" sz="quarter" idx="12"/>
          </p:nvPr>
        </p:nvSpPr>
        <p:spPr/>
        <p:txBody>
          <a:bodyPr/>
          <a:lstStyle/>
          <a:p>
            <a:fld id="{9D58C615-3827-402C-93F5-9F9B24213255}" type="slidenum">
              <a:rPr lang="en-US" smtClean="0"/>
              <a:pPr/>
              <a:t>‹#›</a:t>
            </a:fld>
            <a:endParaRPr lang="en-US" dirty="0"/>
          </a:p>
        </p:txBody>
      </p:sp>
    </p:spTree>
    <p:extLst>
      <p:ext uri="{BB962C8B-B14F-4D97-AF65-F5344CB8AC3E}">
        <p14:creationId xmlns:p14="http://schemas.microsoft.com/office/powerpoint/2010/main" xmlns="" val="268734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9A5DB-3168-4EC6-B616-E2C36B558D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6D4E4CA-C498-485F-9EF7-9A412C3749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3EC9F8-DD81-43C9-9F5F-A9FBBB9A1C66}"/>
              </a:ext>
            </a:extLst>
          </p:cNvPr>
          <p:cNvSpPr>
            <a:spLocks noGrp="1"/>
          </p:cNvSpPr>
          <p:nvPr>
            <p:ph type="dt" sz="half" idx="10"/>
          </p:nvPr>
        </p:nvSpPr>
        <p:spPr/>
        <p:txBody>
          <a:bodyPr/>
          <a:lstStyle/>
          <a:p>
            <a:fld id="{F40AC9C6-C414-45E8-8085-AB5517F661F8}" type="datetimeFigureOut">
              <a:rPr lang="en-US" smtClean="0"/>
              <a:pPr/>
              <a:t>8/20/2009</a:t>
            </a:fld>
            <a:endParaRPr lang="en-US" dirty="0"/>
          </a:p>
        </p:txBody>
      </p:sp>
      <p:sp>
        <p:nvSpPr>
          <p:cNvPr id="5" name="Footer Placeholder 4">
            <a:extLst>
              <a:ext uri="{FF2B5EF4-FFF2-40B4-BE49-F238E27FC236}">
                <a16:creationId xmlns:a16="http://schemas.microsoft.com/office/drawing/2014/main" xmlns="" id="{083219D6-5122-4A9F-9066-0617D3E3FE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E426EFA-3B02-4134-A95D-BC765AE1997C}"/>
              </a:ext>
            </a:extLst>
          </p:cNvPr>
          <p:cNvSpPr>
            <a:spLocks noGrp="1"/>
          </p:cNvSpPr>
          <p:nvPr>
            <p:ph type="sldNum" sz="quarter" idx="12"/>
          </p:nvPr>
        </p:nvSpPr>
        <p:spPr/>
        <p:txBody>
          <a:bodyPr/>
          <a:lstStyle/>
          <a:p>
            <a:fld id="{9D58C615-3827-402C-93F5-9F9B24213255}" type="slidenum">
              <a:rPr lang="en-US" smtClean="0"/>
              <a:pPr/>
              <a:t>‹#›</a:t>
            </a:fld>
            <a:endParaRPr lang="en-US" dirty="0"/>
          </a:p>
        </p:txBody>
      </p:sp>
    </p:spTree>
    <p:extLst>
      <p:ext uri="{BB962C8B-B14F-4D97-AF65-F5344CB8AC3E}">
        <p14:creationId xmlns:p14="http://schemas.microsoft.com/office/powerpoint/2010/main" xmlns="" val="308340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6BBE97-76FB-4EF2-91BC-95808A0EE0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5D395A1-2971-4912-AC6B-9F366F1CC4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C1ECF5-325F-4A7A-8487-FC31CB8B9AFF}"/>
              </a:ext>
            </a:extLst>
          </p:cNvPr>
          <p:cNvSpPr>
            <a:spLocks noGrp="1"/>
          </p:cNvSpPr>
          <p:nvPr>
            <p:ph type="dt" sz="half" idx="10"/>
          </p:nvPr>
        </p:nvSpPr>
        <p:spPr/>
        <p:txBody>
          <a:bodyPr/>
          <a:lstStyle/>
          <a:p>
            <a:fld id="{F40AC9C6-C414-45E8-8085-AB5517F661F8}" type="datetimeFigureOut">
              <a:rPr lang="en-US" smtClean="0"/>
              <a:pPr/>
              <a:t>8/20/2009</a:t>
            </a:fld>
            <a:endParaRPr lang="en-US" dirty="0"/>
          </a:p>
        </p:txBody>
      </p:sp>
      <p:sp>
        <p:nvSpPr>
          <p:cNvPr id="5" name="Footer Placeholder 4">
            <a:extLst>
              <a:ext uri="{FF2B5EF4-FFF2-40B4-BE49-F238E27FC236}">
                <a16:creationId xmlns:a16="http://schemas.microsoft.com/office/drawing/2014/main" xmlns="" id="{1E9B1501-58AA-4DF4-9B4C-FB7BCDD688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BCCD23C-E6A2-48C5-8E5C-89EB67CDD04E}"/>
              </a:ext>
            </a:extLst>
          </p:cNvPr>
          <p:cNvSpPr>
            <a:spLocks noGrp="1"/>
          </p:cNvSpPr>
          <p:nvPr>
            <p:ph type="sldNum" sz="quarter" idx="12"/>
          </p:nvPr>
        </p:nvSpPr>
        <p:spPr/>
        <p:txBody>
          <a:bodyPr/>
          <a:lstStyle/>
          <a:p>
            <a:fld id="{9D58C615-3827-402C-93F5-9F9B24213255}" type="slidenum">
              <a:rPr lang="en-US" smtClean="0"/>
              <a:pPr/>
              <a:t>‹#›</a:t>
            </a:fld>
            <a:endParaRPr lang="en-US" dirty="0"/>
          </a:p>
        </p:txBody>
      </p:sp>
    </p:spTree>
    <p:extLst>
      <p:ext uri="{BB962C8B-B14F-4D97-AF65-F5344CB8AC3E}">
        <p14:creationId xmlns:p14="http://schemas.microsoft.com/office/powerpoint/2010/main" xmlns="" val="387591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8AAD09-88E8-43EE-9B36-211B92477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DE0FA6F-F462-4036-A444-08C8149F99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72D70B-386F-47A4-ADD2-767D67D804D4}"/>
              </a:ext>
            </a:extLst>
          </p:cNvPr>
          <p:cNvSpPr>
            <a:spLocks noGrp="1"/>
          </p:cNvSpPr>
          <p:nvPr>
            <p:ph type="dt" sz="half" idx="10"/>
          </p:nvPr>
        </p:nvSpPr>
        <p:spPr/>
        <p:txBody>
          <a:bodyPr/>
          <a:lstStyle/>
          <a:p>
            <a:fld id="{F40AC9C6-C414-45E8-8085-AB5517F661F8}" type="datetimeFigureOut">
              <a:rPr lang="en-US" smtClean="0"/>
              <a:pPr/>
              <a:t>8/20/2009</a:t>
            </a:fld>
            <a:endParaRPr lang="en-US" dirty="0"/>
          </a:p>
        </p:txBody>
      </p:sp>
      <p:sp>
        <p:nvSpPr>
          <p:cNvPr id="5" name="Footer Placeholder 4">
            <a:extLst>
              <a:ext uri="{FF2B5EF4-FFF2-40B4-BE49-F238E27FC236}">
                <a16:creationId xmlns:a16="http://schemas.microsoft.com/office/drawing/2014/main" xmlns="" id="{A742562A-5941-4679-8D6E-0FAB192562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E3F417C-55E2-49B9-A355-2F51196AF9C4}"/>
              </a:ext>
            </a:extLst>
          </p:cNvPr>
          <p:cNvSpPr>
            <a:spLocks noGrp="1"/>
          </p:cNvSpPr>
          <p:nvPr>
            <p:ph type="sldNum" sz="quarter" idx="12"/>
          </p:nvPr>
        </p:nvSpPr>
        <p:spPr/>
        <p:txBody>
          <a:bodyPr/>
          <a:lstStyle/>
          <a:p>
            <a:fld id="{9D58C615-3827-402C-93F5-9F9B24213255}" type="slidenum">
              <a:rPr lang="en-US" smtClean="0"/>
              <a:pPr/>
              <a:t>‹#›</a:t>
            </a:fld>
            <a:endParaRPr lang="en-US" dirty="0"/>
          </a:p>
        </p:txBody>
      </p:sp>
    </p:spTree>
    <p:extLst>
      <p:ext uri="{BB962C8B-B14F-4D97-AF65-F5344CB8AC3E}">
        <p14:creationId xmlns:p14="http://schemas.microsoft.com/office/powerpoint/2010/main" xmlns="" val="394251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271D7E-81F7-4367-A91E-1670FAAF69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989A3B1-EF78-4C2A-B737-90465DA844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08C7141-0611-468D-A748-E4911A2A20ED}"/>
              </a:ext>
            </a:extLst>
          </p:cNvPr>
          <p:cNvSpPr>
            <a:spLocks noGrp="1"/>
          </p:cNvSpPr>
          <p:nvPr>
            <p:ph type="dt" sz="half" idx="10"/>
          </p:nvPr>
        </p:nvSpPr>
        <p:spPr/>
        <p:txBody>
          <a:bodyPr/>
          <a:lstStyle/>
          <a:p>
            <a:fld id="{F40AC9C6-C414-45E8-8085-AB5517F661F8}" type="datetimeFigureOut">
              <a:rPr lang="en-US" smtClean="0"/>
              <a:pPr/>
              <a:t>8/20/2009</a:t>
            </a:fld>
            <a:endParaRPr lang="en-US" dirty="0"/>
          </a:p>
        </p:txBody>
      </p:sp>
      <p:sp>
        <p:nvSpPr>
          <p:cNvPr id="5" name="Footer Placeholder 4">
            <a:extLst>
              <a:ext uri="{FF2B5EF4-FFF2-40B4-BE49-F238E27FC236}">
                <a16:creationId xmlns:a16="http://schemas.microsoft.com/office/drawing/2014/main" xmlns="" id="{4582825C-DC3F-4D27-9A01-C7C3DC7631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9ED1CD9-BB0D-4C3B-8C20-6935A628C1C6}"/>
              </a:ext>
            </a:extLst>
          </p:cNvPr>
          <p:cNvSpPr>
            <a:spLocks noGrp="1"/>
          </p:cNvSpPr>
          <p:nvPr>
            <p:ph type="sldNum" sz="quarter" idx="12"/>
          </p:nvPr>
        </p:nvSpPr>
        <p:spPr/>
        <p:txBody>
          <a:bodyPr/>
          <a:lstStyle/>
          <a:p>
            <a:fld id="{9D58C615-3827-402C-93F5-9F9B24213255}" type="slidenum">
              <a:rPr lang="en-US" smtClean="0"/>
              <a:pPr/>
              <a:t>‹#›</a:t>
            </a:fld>
            <a:endParaRPr lang="en-US" dirty="0"/>
          </a:p>
        </p:txBody>
      </p:sp>
    </p:spTree>
    <p:extLst>
      <p:ext uri="{BB962C8B-B14F-4D97-AF65-F5344CB8AC3E}">
        <p14:creationId xmlns:p14="http://schemas.microsoft.com/office/powerpoint/2010/main" xmlns="" val="145488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33A5F-6C0A-49A7-A977-799BEF638F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9D59EF-3434-4130-8238-2EBB38E983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30F3041-23E3-4A0E-904C-CBAC547E9B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B660D2E-1F11-4E10-8D82-D477545486E3}"/>
              </a:ext>
            </a:extLst>
          </p:cNvPr>
          <p:cNvSpPr>
            <a:spLocks noGrp="1"/>
          </p:cNvSpPr>
          <p:nvPr>
            <p:ph type="dt" sz="half" idx="10"/>
          </p:nvPr>
        </p:nvSpPr>
        <p:spPr/>
        <p:txBody>
          <a:bodyPr/>
          <a:lstStyle/>
          <a:p>
            <a:fld id="{F40AC9C6-C414-45E8-8085-AB5517F661F8}" type="datetimeFigureOut">
              <a:rPr lang="en-US" smtClean="0"/>
              <a:pPr/>
              <a:t>8/20/2009</a:t>
            </a:fld>
            <a:endParaRPr lang="en-US" dirty="0"/>
          </a:p>
        </p:txBody>
      </p:sp>
      <p:sp>
        <p:nvSpPr>
          <p:cNvPr id="6" name="Footer Placeholder 5">
            <a:extLst>
              <a:ext uri="{FF2B5EF4-FFF2-40B4-BE49-F238E27FC236}">
                <a16:creationId xmlns:a16="http://schemas.microsoft.com/office/drawing/2014/main" xmlns="" id="{2E1B7C37-F28D-49D0-9773-69AB99B5D3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3B628DA-CC34-4810-992E-9D409853CEEF}"/>
              </a:ext>
            </a:extLst>
          </p:cNvPr>
          <p:cNvSpPr>
            <a:spLocks noGrp="1"/>
          </p:cNvSpPr>
          <p:nvPr>
            <p:ph type="sldNum" sz="quarter" idx="12"/>
          </p:nvPr>
        </p:nvSpPr>
        <p:spPr/>
        <p:txBody>
          <a:bodyPr/>
          <a:lstStyle/>
          <a:p>
            <a:fld id="{9D58C615-3827-402C-93F5-9F9B24213255}" type="slidenum">
              <a:rPr lang="en-US" smtClean="0"/>
              <a:pPr/>
              <a:t>‹#›</a:t>
            </a:fld>
            <a:endParaRPr lang="en-US" dirty="0"/>
          </a:p>
        </p:txBody>
      </p:sp>
    </p:spTree>
    <p:extLst>
      <p:ext uri="{BB962C8B-B14F-4D97-AF65-F5344CB8AC3E}">
        <p14:creationId xmlns:p14="http://schemas.microsoft.com/office/powerpoint/2010/main" xmlns="" val="21204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A43C3-D2B3-4E9C-AA19-101E5FA51B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E09A42-9DB2-4F02-839D-86EBDC218F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060F59F-215B-4D20-B494-162C59A8F6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EB6A969-317B-4072-9F47-4BBD2691A8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9207C29-00B9-4922-8A3E-5AB38FD0CE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16A575-1B21-4D6F-8527-0BD2FEBE8BC1}"/>
              </a:ext>
            </a:extLst>
          </p:cNvPr>
          <p:cNvSpPr>
            <a:spLocks noGrp="1"/>
          </p:cNvSpPr>
          <p:nvPr>
            <p:ph type="dt" sz="half" idx="10"/>
          </p:nvPr>
        </p:nvSpPr>
        <p:spPr/>
        <p:txBody>
          <a:bodyPr/>
          <a:lstStyle/>
          <a:p>
            <a:fld id="{F40AC9C6-C414-45E8-8085-AB5517F661F8}" type="datetimeFigureOut">
              <a:rPr lang="en-US" smtClean="0"/>
              <a:pPr/>
              <a:t>8/20/2009</a:t>
            </a:fld>
            <a:endParaRPr lang="en-US" dirty="0"/>
          </a:p>
        </p:txBody>
      </p:sp>
      <p:sp>
        <p:nvSpPr>
          <p:cNvPr id="8" name="Footer Placeholder 7">
            <a:extLst>
              <a:ext uri="{FF2B5EF4-FFF2-40B4-BE49-F238E27FC236}">
                <a16:creationId xmlns:a16="http://schemas.microsoft.com/office/drawing/2014/main" xmlns="" id="{2E0D833F-4BE5-492B-9A35-DCD8FFFB3C9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F12408FD-FBEC-41A4-8821-1D9799A52210}"/>
              </a:ext>
            </a:extLst>
          </p:cNvPr>
          <p:cNvSpPr>
            <a:spLocks noGrp="1"/>
          </p:cNvSpPr>
          <p:nvPr>
            <p:ph type="sldNum" sz="quarter" idx="12"/>
          </p:nvPr>
        </p:nvSpPr>
        <p:spPr/>
        <p:txBody>
          <a:bodyPr/>
          <a:lstStyle/>
          <a:p>
            <a:fld id="{9D58C615-3827-402C-93F5-9F9B24213255}" type="slidenum">
              <a:rPr lang="en-US" smtClean="0"/>
              <a:pPr/>
              <a:t>‹#›</a:t>
            </a:fld>
            <a:endParaRPr lang="en-US" dirty="0"/>
          </a:p>
        </p:txBody>
      </p:sp>
    </p:spTree>
    <p:extLst>
      <p:ext uri="{BB962C8B-B14F-4D97-AF65-F5344CB8AC3E}">
        <p14:creationId xmlns:p14="http://schemas.microsoft.com/office/powerpoint/2010/main" xmlns="" val="344773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43B05-C002-47D1-9229-7A63E3CA5C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8107429-380D-465C-8862-9477D80969D4}"/>
              </a:ext>
            </a:extLst>
          </p:cNvPr>
          <p:cNvSpPr>
            <a:spLocks noGrp="1"/>
          </p:cNvSpPr>
          <p:nvPr>
            <p:ph type="dt" sz="half" idx="10"/>
          </p:nvPr>
        </p:nvSpPr>
        <p:spPr/>
        <p:txBody>
          <a:bodyPr/>
          <a:lstStyle/>
          <a:p>
            <a:fld id="{F40AC9C6-C414-45E8-8085-AB5517F661F8}" type="datetimeFigureOut">
              <a:rPr lang="en-US" smtClean="0"/>
              <a:pPr/>
              <a:t>8/20/2009</a:t>
            </a:fld>
            <a:endParaRPr lang="en-US" dirty="0"/>
          </a:p>
        </p:txBody>
      </p:sp>
      <p:sp>
        <p:nvSpPr>
          <p:cNvPr id="4" name="Footer Placeholder 3">
            <a:extLst>
              <a:ext uri="{FF2B5EF4-FFF2-40B4-BE49-F238E27FC236}">
                <a16:creationId xmlns:a16="http://schemas.microsoft.com/office/drawing/2014/main" xmlns="" id="{55DB9B5E-2896-4F3C-A961-6290A3F43A6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E5090FBD-F44B-46B6-9FA0-668310AF2AA6}"/>
              </a:ext>
            </a:extLst>
          </p:cNvPr>
          <p:cNvSpPr>
            <a:spLocks noGrp="1"/>
          </p:cNvSpPr>
          <p:nvPr>
            <p:ph type="sldNum" sz="quarter" idx="12"/>
          </p:nvPr>
        </p:nvSpPr>
        <p:spPr/>
        <p:txBody>
          <a:bodyPr/>
          <a:lstStyle/>
          <a:p>
            <a:fld id="{9D58C615-3827-402C-93F5-9F9B24213255}" type="slidenum">
              <a:rPr lang="en-US" smtClean="0"/>
              <a:pPr/>
              <a:t>‹#›</a:t>
            </a:fld>
            <a:endParaRPr lang="en-US" dirty="0"/>
          </a:p>
        </p:txBody>
      </p:sp>
    </p:spTree>
    <p:extLst>
      <p:ext uri="{BB962C8B-B14F-4D97-AF65-F5344CB8AC3E}">
        <p14:creationId xmlns:p14="http://schemas.microsoft.com/office/powerpoint/2010/main" xmlns="" val="45434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67C5C5F-8040-434B-884D-B593F9D8DB15}"/>
              </a:ext>
            </a:extLst>
          </p:cNvPr>
          <p:cNvSpPr>
            <a:spLocks noGrp="1"/>
          </p:cNvSpPr>
          <p:nvPr>
            <p:ph type="dt" sz="half" idx="10"/>
          </p:nvPr>
        </p:nvSpPr>
        <p:spPr/>
        <p:txBody>
          <a:bodyPr/>
          <a:lstStyle/>
          <a:p>
            <a:fld id="{F40AC9C6-C414-45E8-8085-AB5517F661F8}" type="datetimeFigureOut">
              <a:rPr lang="en-US" smtClean="0"/>
              <a:pPr/>
              <a:t>8/20/2009</a:t>
            </a:fld>
            <a:endParaRPr lang="en-US" dirty="0"/>
          </a:p>
        </p:txBody>
      </p:sp>
      <p:sp>
        <p:nvSpPr>
          <p:cNvPr id="3" name="Footer Placeholder 2">
            <a:extLst>
              <a:ext uri="{FF2B5EF4-FFF2-40B4-BE49-F238E27FC236}">
                <a16:creationId xmlns:a16="http://schemas.microsoft.com/office/drawing/2014/main" xmlns="" id="{51E8F23E-02E8-402C-BAEF-BCBC886138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13FC041E-BE7A-4A9B-9579-1CD38F20F7A5}"/>
              </a:ext>
            </a:extLst>
          </p:cNvPr>
          <p:cNvSpPr>
            <a:spLocks noGrp="1"/>
          </p:cNvSpPr>
          <p:nvPr>
            <p:ph type="sldNum" sz="quarter" idx="12"/>
          </p:nvPr>
        </p:nvSpPr>
        <p:spPr/>
        <p:txBody>
          <a:bodyPr/>
          <a:lstStyle/>
          <a:p>
            <a:fld id="{9D58C615-3827-402C-93F5-9F9B24213255}" type="slidenum">
              <a:rPr lang="en-US" smtClean="0"/>
              <a:pPr/>
              <a:t>‹#›</a:t>
            </a:fld>
            <a:endParaRPr lang="en-US" dirty="0"/>
          </a:p>
        </p:txBody>
      </p:sp>
    </p:spTree>
    <p:extLst>
      <p:ext uri="{BB962C8B-B14F-4D97-AF65-F5344CB8AC3E}">
        <p14:creationId xmlns:p14="http://schemas.microsoft.com/office/powerpoint/2010/main" xmlns="" val="104499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6271E-F95F-46CD-95C6-60D707D0C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5265CC9-CDC7-4288-B5BC-2F6E01C421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5559A3A-631C-47CB-98B2-AA22DC23F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FB9388F-5A53-4619-A975-460574F8153F}"/>
              </a:ext>
            </a:extLst>
          </p:cNvPr>
          <p:cNvSpPr>
            <a:spLocks noGrp="1"/>
          </p:cNvSpPr>
          <p:nvPr>
            <p:ph type="dt" sz="half" idx="10"/>
          </p:nvPr>
        </p:nvSpPr>
        <p:spPr/>
        <p:txBody>
          <a:bodyPr/>
          <a:lstStyle/>
          <a:p>
            <a:fld id="{F40AC9C6-C414-45E8-8085-AB5517F661F8}" type="datetimeFigureOut">
              <a:rPr lang="en-US" smtClean="0"/>
              <a:pPr/>
              <a:t>8/20/2009</a:t>
            </a:fld>
            <a:endParaRPr lang="en-US" dirty="0"/>
          </a:p>
        </p:txBody>
      </p:sp>
      <p:sp>
        <p:nvSpPr>
          <p:cNvPr id="6" name="Footer Placeholder 5">
            <a:extLst>
              <a:ext uri="{FF2B5EF4-FFF2-40B4-BE49-F238E27FC236}">
                <a16:creationId xmlns:a16="http://schemas.microsoft.com/office/drawing/2014/main" xmlns="" id="{9EE86A09-D8FE-4166-A6FC-124EB97A7B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6BF6F3C-8958-4F09-9C3D-FADF73D589A8}"/>
              </a:ext>
            </a:extLst>
          </p:cNvPr>
          <p:cNvSpPr>
            <a:spLocks noGrp="1"/>
          </p:cNvSpPr>
          <p:nvPr>
            <p:ph type="sldNum" sz="quarter" idx="12"/>
          </p:nvPr>
        </p:nvSpPr>
        <p:spPr/>
        <p:txBody>
          <a:bodyPr/>
          <a:lstStyle/>
          <a:p>
            <a:fld id="{9D58C615-3827-402C-93F5-9F9B24213255}" type="slidenum">
              <a:rPr lang="en-US" smtClean="0"/>
              <a:pPr/>
              <a:t>‹#›</a:t>
            </a:fld>
            <a:endParaRPr lang="en-US" dirty="0"/>
          </a:p>
        </p:txBody>
      </p:sp>
    </p:spTree>
    <p:extLst>
      <p:ext uri="{BB962C8B-B14F-4D97-AF65-F5344CB8AC3E}">
        <p14:creationId xmlns:p14="http://schemas.microsoft.com/office/powerpoint/2010/main" xmlns="" val="93700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CF48A-25A1-4BA5-9BD1-AC8C0184D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399368C-740D-4D49-9FF7-277E7C97C4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8F4DB70E-FEB7-4E47-AE6E-D457D4480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6247529-D98B-4710-9528-3B15AB253111}"/>
              </a:ext>
            </a:extLst>
          </p:cNvPr>
          <p:cNvSpPr>
            <a:spLocks noGrp="1"/>
          </p:cNvSpPr>
          <p:nvPr>
            <p:ph type="dt" sz="half" idx="10"/>
          </p:nvPr>
        </p:nvSpPr>
        <p:spPr/>
        <p:txBody>
          <a:bodyPr/>
          <a:lstStyle/>
          <a:p>
            <a:fld id="{F40AC9C6-C414-45E8-8085-AB5517F661F8}" type="datetimeFigureOut">
              <a:rPr lang="en-US" smtClean="0"/>
              <a:pPr/>
              <a:t>8/20/2009</a:t>
            </a:fld>
            <a:endParaRPr lang="en-US" dirty="0"/>
          </a:p>
        </p:txBody>
      </p:sp>
      <p:sp>
        <p:nvSpPr>
          <p:cNvPr id="6" name="Footer Placeholder 5">
            <a:extLst>
              <a:ext uri="{FF2B5EF4-FFF2-40B4-BE49-F238E27FC236}">
                <a16:creationId xmlns:a16="http://schemas.microsoft.com/office/drawing/2014/main" xmlns="" id="{AB61DCFD-7A64-4D5D-8991-4BF01DE35F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E0E5333-B1FE-44D9-B0E7-009480F0C35E}"/>
              </a:ext>
            </a:extLst>
          </p:cNvPr>
          <p:cNvSpPr>
            <a:spLocks noGrp="1"/>
          </p:cNvSpPr>
          <p:nvPr>
            <p:ph type="sldNum" sz="quarter" idx="12"/>
          </p:nvPr>
        </p:nvSpPr>
        <p:spPr/>
        <p:txBody>
          <a:bodyPr/>
          <a:lstStyle/>
          <a:p>
            <a:fld id="{9D58C615-3827-402C-93F5-9F9B24213255}" type="slidenum">
              <a:rPr lang="en-US" smtClean="0"/>
              <a:pPr/>
              <a:t>‹#›</a:t>
            </a:fld>
            <a:endParaRPr lang="en-US" dirty="0"/>
          </a:p>
        </p:txBody>
      </p:sp>
    </p:spTree>
    <p:extLst>
      <p:ext uri="{BB962C8B-B14F-4D97-AF65-F5344CB8AC3E}">
        <p14:creationId xmlns:p14="http://schemas.microsoft.com/office/powerpoint/2010/main" xmlns="" val="4534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CDE1EDF-57C5-4AA5-8F18-3BE721358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820A678-455B-4FB1-BD22-C52E9C4755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04A281-ADAC-4F51-8AF4-6984F7E064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AC9C6-C414-45E8-8085-AB5517F661F8}" type="datetimeFigureOut">
              <a:rPr lang="en-US" smtClean="0"/>
              <a:pPr/>
              <a:t>8/20/2009</a:t>
            </a:fld>
            <a:endParaRPr lang="en-US" dirty="0"/>
          </a:p>
        </p:txBody>
      </p:sp>
      <p:sp>
        <p:nvSpPr>
          <p:cNvPr id="5" name="Footer Placeholder 4">
            <a:extLst>
              <a:ext uri="{FF2B5EF4-FFF2-40B4-BE49-F238E27FC236}">
                <a16:creationId xmlns:a16="http://schemas.microsoft.com/office/drawing/2014/main" xmlns="" id="{966D1DEF-C85A-4EA7-B458-D48234913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E5FE4791-0FAB-4AEA-A5DB-158AE6680D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8C615-3827-402C-93F5-9F9B24213255}" type="slidenum">
              <a:rPr lang="en-US" smtClean="0"/>
              <a:pPr/>
              <a:t>‹#›</a:t>
            </a:fld>
            <a:endParaRPr lang="en-US" dirty="0"/>
          </a:p>
        </p:txBody>
      </p:sp>
    </p:spTree>
    <p:extLst>
      <p:ext uri="{BB962C8B-B14F-4D97-AF65-F5344CB8AC3E}">
        <p14:creationId xmlns:p14="http://schemas.microsoft.com/office/powerpoint/2010/main" xmlns="" val="21808949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angie.wrightwi@gmail.com" TargetMode="External"/><Relationship Id="rId2" Type="http://schemas.openxmlformats.org/officeDocument/2006/relationships/hyperlink" Target="mailto:geneweber4@gmail.com"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mailto:petersl@platteville.org" TargetMode="External"/><Relationship Id="rId4" Type="http://schemas.openxmlformats.org/officeDocument/2006/relationships/hyperlink" Target="mailto:barbdaus@gmail.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E7B023-05F5-4718-B277-7BA75F320EDD}"/>
              </a:ext>
            </a:extLst>
          </p:cNvPr>
          <p:cNvSpPr>
            <a:spLocks noGrp="1"/>
          </p:cNvSpPr>
          <p:nvPr>
            <p:ph type="ctrTitle"/>
          </p:nvPr>
        </p:nvSpPr>
        <p:spPr/>
        <p:txBody>
          <a:bodyPr>
            <a:noAutofit/>
          </a:bodyPr>
          <a:lstStyle/>
          <a:p>
            <a:r>
              <a:rPr lang="en-US" sz="17900" b="1" dirty="0"/>
              <a:t>ART HALL</a:t>
            </a:r>
          </a:p>
        </p:txBody>
      </p:sp>
      <p:sp>
        <p:nvSpPr>
          <p:cNvPr id="4" name="Subtitle 3">
            <a:extLst>
              <a:ext uri="{FF2B5EF4-FFF2-40B4-BE49-F238E27FC236}">
                <a16:creationId xmlns:a16="http://schemas.microsoft.com/office/drawing/2014/main" xmlns="" id="{A36543A4-5CD5-496C-A05F-CA48F24D86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277396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45B44-E1D4-40AB-B6CD-8BCB2BD5CD7F}"/>
              </a:ext>
            </a:extLst>
          </p:cNvPr>
          <p:cNvSpPr>
            <a:spLocks noGrp="1"/>
          </p:cNvSpPr>
          <p:nvPr>
            <p:ph type="title"/>
          </p:nvPr>
        </p:nvSpPr>
        <p:spPr>
          <a:xfrm>
            <a:off x="838200" y="365125"/>
            <a:ext cx="10515600" cy="1325563"/>
          </a:xfrm>
        </p:spPr>
        <p:txBody>
          <a:bodyPr>
            <a:noAutofit/>
          </a:bodyPr>
          <a:lstStyle/>
          <a:p>
            <a:r>
              <a:rPr lang="en-US" sz="5400" b="1" dirty="0">
                <a:solidFill>
                  <a:srgbClr val="0070C0"/>
                </a:solidFill>
              </a:rPr>
              <a:t>What issues are limiting the usefulness of the current Art Hall…</a:t>
            </a:r>
          </a:p>
        </p:txBody>
      </p:sp>
      <p:sp>
        <p:nvSpPr>
          <p:cNvPr id="3" name="Content Placeholder 2">
            <a:extLst>
              <a:ext uri="{FF2B5EF4-FFF2-40B4-BE49-F238E27FC236}">
                <a16:creationId xmlns:a16="http://schemas.microsoft.com/office/drawing/2014/main" xmlns="" id="{6600F913-CC7D-410B-8E0C-68004F52BC02}"/>
              </a:ext>
            </a:extLst>
          </p:cNvPr>
          <p:cNvSpPr>
            <a:spLocks noGrp="1"/>
          </p:cNvSpPr>
          <p:nvPr>
            <p:ph idx="1"/>
          </p:nvPr>
        </p:nvSpPr>
        <p:spPr>
          <a:xfrm>
            <a:off x="838200" y="2047696"/>
            <a:ext cx="10515600" cy="4351338"/>
          </a:xfrm>
        </p:spPr>
        <p:txBody>
          <a:bodyPr/>
          <a:lstStyle/>
          <a:p>
            <a:r>
              <a:rPr lang="en-US" dirty="0"/>
              <a:t>It is </a:t>
            </a:r>
            <a:r>
              <a:rPr lang="en-US" b="1" i="1" u="sng" dirty="0"/>
              <a:t>not heated</a:t>
            </a:r>
            <a:r>
              <a:rPr lang="en-US" dirty="0"/>
              <a:t>, so the bulk of our rental requests come during the months of June, July, August, and September.</a:t>
            </a:r>
          </a:p>
          <a:p>
            <a:r>
              <a:rPr lang="en-US" dirty="0"/>
              <a:t>It is </a:t>
            </a:r>
            <a:r>
              <a:rPr lang="en-US" b="1" i="1" u="sng" dirty="0"/>
              <a:t>too small</a:t>
            </a:r>
            <a:r>
              <a:rPr lang="en-US" i="1" dirty="0"/>
              <a:t> </a:t>
            </a:r>
            <a:r>
              <a:rPr lang="en-US" dirty="0"/>
              <a:t>to handle larger events, including Platteville Dairy Days.  They are currently spending $3,000 per year on an entertainment tent.  </a:t>
            </a:r>
          </a:p>
          <a:p>
            <a:r>
              <a:rPr lang="en-US" dirty="0"/>
              <a:t>The current facility has </a:t>
            </a:r>
            <a:r>
              <a:rPr lang="en-US" b="1" i="1" u="sng" dirty="0"/>
              <a:t>no restrooms or potable water</a:t>
            </a:r>
            <a:r>
              <a:rPr lang="en-US" dirty="0"/>
              <a:t>.</a:t>
            </a:r>
          </a:p>
          <a:p>
            <a:r>
              <a:rPr lang="en-US" dirty="0"/>
              <a:t>There are </a:t>
            </a:r>
            <a:r>
              <a:rPr lang="en-US" b="1" i="1" u="sng" dirty="0"/>
              <a:t>cosmetic and structural issues</a:t>
            </a:r>
            <a:r>
              <a:rPr lang="en-US" dirty="0"/>
              <a:t> with the existing building. </a:t>
            </a:r>
          </a:p>
        </p:txBody>
      </p:sp>
    </p:spTree>
    <p:extLst>
      <p:ext uri="{BB962C8B-B14F-4D97-AF65-F5344CB8AC3E}">
        <p14:creationId xmlns:p14="http://schemas.microsoft.com/office/powerpoint/2010/main" xmlns="" val="369896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2C335-9DB6-4984-B96A-CA5E0A9553F7}"/>
              </a:ext>
            </a:extLst>
          </p:cNvPr>
          <p:cNvSpPr>
            <a:spLocks noGrp="1"/>
          </p:cNvSpPr>
          <p:nvPr>
            <p:ph type="title"/>
          </p:nvPr>
        </p:nvSpPr>
        <p:spPr/>
        <p:txBody>
          <a:bodyPr>
            <a:normAutofit/>
          </a:bodyPr>
          <a:lstStyle/>
          <a:p>
            <a:pPr algn="ctr"/>
            <a:r>
              <a:rPr lang="en-US" sz="5400" b="1" dirty="0">
                <a:solidFill>
                  <a:srgbClr val="0070C0"/>
                </a:solidFill>
              </a:rPr>
              <a:t>Structural Issues</a:t>
            </a:r>
          </a:p>
        </p:txBody>
      </p:sp>
      <p:sp>
        <p:nvSpPr>
          <p:cNvPr id="3" name="Content Placeholder 2">
            <a:extLst>
              <a:ext uri="{FF2B5EF4-FFF2-40B4-BE49-F238E27FC236}">
                <a16:creationId xmlns:a16="http://schemas.microsoft.com/office/drawing/2014/main" xmlns="" id="{040363DD-F570-4DC6-BD8F-55A6A7206FB8}"/>
              </a:ext>
            </a:extLst>
          </p:cNvPr>
          <p:cNvSpPr>
            <a:spLocks noGrp="1"/>
          </p:cNvSpPr>
          <p:nvPr>
            <p:ph idx="1"/>
          </p:nvPr>
        </p:nvSpPr>
        <p:spPr/>
        <p:txBody>
          <a:bodyPr/>
          <a:lstStyle/>
          <a:p>
            <a:r>
              <a:rPr lang="en-US" dirty="0"/>
              <a:t>The existing </a:t>
            </a:r>
            <a:r>
              <a:rPr lang="en-US" b="1" i="1" u="sng" dirty="0"/>
              <a:t>foundation is showing signs of settlement and failure</a:t>
            </a:r>
            <a:r>
              <a:rPr lang="en-US" dirty="0"/>
              <a:t>.</a:t>
            </a:r>
          </a:p>
          <a:p>
            <a:endParaRPr lang="en-US" dirty="0"/>
          </a:p>
          <a:p>
            <a:endParaRPr lang="en-US" dirty="0"/>
          </a:p>
        </p:txBody>
      </p:sp>
    </p:spTree>
    <p:extLst>
      <p:ext uri="{BB962C8B-B14F-4D97-AF65-F5344CB8AC3E}">
        <p14:creationId xmlns:p14="http://schemas.microsoft.com/office/powerpoint/2010/main" xmlns="" val="1963227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CA02E-EB43-4737-B8C5-F77DE07D55C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703C2FB2-B061-45C0-A558-734FBAE7AF57}"/>
              </a:ext>
            </a:extLst>
          </p:cNvPr>
          <p:cNvSpPr>
            <a:spLocks noGrp="1"/>
          </p:cNvSpPr>
          <p:nvPr>
            <p:ph idx="1"/>
          </p:nvPr>
        </p:nvSpPr>
        <p:spPr/>
        <p:txBody>
          <a:bodyPr/>
          <a:lstStyle/>
          <a:p>
            <a:endParaRPr lang="en-US" dirty="0"/>
          </a:p>
        </p:txBody>
      </p:sp>
      <p:pic>
        <p:nvPicPr>
          <p:cNvPr id="4" name="Content Placeholder 4">
            <a:extLst>
              <a:ext uri="{FF2B5EF4-FFF2-40B4-BE49-F238E27FC236}">
                <a16:creationId xmlns:a16="http://schemas.microsoft.com/office/drawing/2014/main" xmlns="" id="{BC08C08D-3EA9-49C1-9CAA-8F35D72110E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60034" y="-95072"/>
            <a:ext cx="8503152" cy="6570617"/>
          </a:xfrm>
          <a:prstGeom prst="rect">
            <a:avLst/>
          </a:prstGeom>
        </p:spPr>
      </p:pic>
      <p:pic>
        <p:nvPicPr>
          <p:cNvPr id="5" name="Picture 4">
            <a:extLst>
              <a:ext uri="{FF2B5EF4-FFF2-40B4-BE49-F238E27FC236}">
                <a16:creationId xmlns:a16="http://schemas.microsoft.com/office/drawing/2014/main" xmlns="" id="{0EB9D637-9612-425F-9C97-E42AD6D58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4694115" y="341864"/>
            <a:ext cx="9232879" cy="7134498"/>
          </a:xfrm>
          <a:prstGeom prst="rect">
            <a:avLst/>
          </a:prstGeom>
        </p:spPr>
      </p:pic>
    </p:spTree>
    <p:extLst>
      <p:ext uri="{BB962C8B-B14F-4D97-AF65-F5344CB8AC3E}">
        <p14:creationId xmlns:p14="http://schemas.microsoft.com/office/powerpoint/2010/main" xmlns="" val="570944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2C335-9DB6-4984-B96A-CA5E0A9553F7}"/>
              </a:ext>
            </a:extLst>
          </p:cNvPr>
          <p:cNvSpPr>
            <a:spLocks noGrp="1"/>
          </p:cNvSpPr>
          <p:nvPr>
            <p:ph type="title"/>
          </p:nvPr>
        </p:nvSpPr>
        <p:spPr/>
        <p:txBody>
          <a:bodyPr/>
          <a:lstStyle/>
          <a:p>
            <a:pPr algn="ctr"/>
            <a:r>
              <a:rPr lang="en-US" sz="5400" b="1" dirty="0">
                <a:solidFill>
                  <a:srgbClr val="0070C0"/>
                </a:solidFill>
              </a:rPr>
              <a:t>Structural</a:t>
            </a:r>
            <a:r>
              <a:rPr lang="en-US" b="1" dirty="0"/>
              <a:t> </a:t>
            </a:r>
            <a:r>
              <a:rPr lang="en-US" sz="5400" b="1" dirty="0">
                <a:solidFill>
                  <a:srgbClr val="0070C0"/>
                </a:solidFill>
              </a:rPr>
              <a:t>Issues</a:t>
            </a:r>
          </a:p>
        </p:txBody>
      </p:sp>
      <p:sp>
        <p:nvSpPr>
          <p:cNvPr id="3" name="Content Placeholder 2">
            <a:extLst>
              <a:ext uri="{FF2B5EF4-FFF2-40B4-BE49-F238E27FC236}">
                <a16:creationId xmlns:a16="http://schemas.microsoft.com/office/drawing/2014/main" xmlns="" id="{040363DD-F570-4DC6-BD8F-55A6A7206FB8}"/>
              </a:ext>
            </a:extLst>
          </p:cNvPr>
          <p:cNvSpPr>
            <a:spLocks noGrp="1"/>
          </p:cNvSpPr>
          <p:nvPr>
            <p:ph idx="1"/>
          </p:nvPr>
        </p:nvSpPr>
        <p:spPr/>
        <p:txBody>
          <a:bodyPr/>
          <a:lstStyle/>
          <a:p>
            <a:r>
              <a:rPr lang="en-US" dirty="0"/>
              <a:t>The existing </a:t>
            </a:r>
            <a:r>
              <a:rPr lang="en-US" b="1" i="1" u="sng" dirty="0"/>
              <a:t>foundation is showing signs of settlement and failure</a:t>
            </a:r>
            <a:r>
              <a:rPr lang="en-US" dirty="0"/>
              <a:t>.</a:t>
            </a:r>
          </a:p>
          <a:p>
            <a:r>
              <a:rPr lang="en-US" dirty="0"/>
              <a:t>The </a:t>
            </a:r>
            <a:r>
              <a:rPr lang="en-US" b="1" i="1" u="sng" dirty="0"/>
              <a:t>walls are separating from the foundation, many windows are broken, doors are rotting, and paint is chipping off</a:t>
            </a:r>
            <a:r>
              <a:rPr lang="en-US" b="1" i="1" dirty="0"/>
              <a:t>.  </a:t>
            </a:r>
            <a:r>
              <a:rPr lang="en-US" dirty="0"/>
              <a:t>Repainting the building without first stripping is impractical.  Even then, it is unlikely the paint would adhere well to the weathered wood.</a:t>
            </a:r>
          </a:p>
          <a:p>
            <a:endParaRPr lang="en-US" dirty="0"/>
          </a:p>
          <a:p>
            <a:endParaRPr lang="en-US" dirty="0"/>
          </a:p>
        </p:txBody>
      </p:sp>
    </p:spTree>
    <p:extLst>
      <p:ext uri="{BB962C8B-B14F-4D97-AF65-F5344CB8AC3E}">
        <p14:creationId xmlns:p14="http://schemas.microsoft.com/office/powerpoint/2010/main" xmlns="" val="1528373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66DF5A-7A20-4A62-84EB-20FEB6F40473}"/>
              </a:ext>
            </a:extLst>
          </p:cNvPr>
          <p:cNvSpPr>
            <a:spLocks noGrp="1"/>
          </p:cNvSpPr>
          <p:nvPr>
            <p:ph type="title"/>
          </p:nvPr>
        </p:nvSpPr>
        <p:spPr/>
        <p:txBody>
          <a:bodyPr/>
          <a:lstStyle/>
          <a:p>
            <a:pPr algn="ctr"/>
            <a:r>
              <a:rPr lang="en-US" dirty="0"/>
              <a:t>Cosmetic &amp; Structural Issues</a:t>
            </a:r>
          </a:p>
        </p:txBody>
      </p:sp>
      <p:pic>
        <p:nvPicPr>
          <p:cNvPr id="7" name="Picture 6">
            <a:extLst>
              <a:ext uri="{FF2B5EF4-FFF2-40B4-BE49-F238E27FC236}">
                <a16:creationId xmlns:a16="http://schemas.microsoft.com/office/drawing/2014/main" xmlns="" id="{123C961C-8612-4983-AB99-0C048B856D2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148" y="-175406"/>
            <a:ext cx="12718868" cy="9828215"/>
          </a:xfrm>
          <a:prstGeom prst="rect">
            <a:avLst/>
          </a:prstGeom>
        </p:spPr>
      </p:pic>
    </p:spTree>
    <p:extLst>
      <p:ext uri="{BB962C8B-B14F-4D97-AF65-F5344CB8AC3E}">
        <p14:creationId xmlns:p14="http://schemas.microsoft.com/office/powerpoint/2010/main" xmlns="" val="2778643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2C335-9DB6-4984-B96A-CA5E0A9553F7}"/>
              </a:ext>
            </a:extLst>
          </p:cNvPr>
          <p:cNvSpPr>
            <a:spLocks noGrp="1"/>
          </p:cNvSpPr>
          <p:nvPr>
            <p:ph type="title"/>
          </p:nvPr>
        </p:nvSpPr>
        <p:spPr/>
        <p:txBody>
          <a:bodyPr/>
          <a:lstStyle/>
          <a:p>
            <a:pPr algn="ctr"/>
            <a:r>
              <a:rPr lang="en-US" sz="5400" b="1" dirty="0">
                <a:solidFill>
                  <a:srgbClr val="0070C0"/>
                </a:solidFill>
              </a:rPr>
              <a:t>Structural</a:t>
            </a:r>
            <a:r>
              <a:rPr lang="en-US" b="1" dirty="0"/>
              <a:t> </a:t>
            </a:r>
            <a:r>
              <a:rPr lang="en-US" sz="5400" b="1" dirty="0">
                <a:solidFill>
                  <a:srgbClr val="0070C0"/>
                </a:solidFill>
              </a:rPr>
              <a:t>Issues</a:t>
            </a:r>
          </a:p>
        </p:txBody>
      </p:sp>
      <p:sp>
        <p:nvSpPr>
          <p:cNvPr id="3" name="Content Placeholder 2">
            <a:extLst>
              <a:ext uri="{FF2B5EF4-FFF2-40B4-BE49-F238E27FC236}">
                <a16:creationId xmlns:a16="http://schemas.microsoft.com/office/drawing/2014/main" xmlns="" id="{040363DD-F570-4DC6-BD8F-55A6A7206FB8}"/>
              </a:ext>
            </a:extLst>
          </p:cNvPr>
          <p:cNvSpPr>
            <a:spLocks noGrp="1"/>
          </p:cNvSpPr>
          <p:nvPr>
            <p:ph idx="1"/>
          </p:nvPr>
        </p:nvSpPr>
        <p:spPr/>
        <p:txBody>
          <a:bodyPr/>
          <a:lstStyle/>
          <a:p>
            <a:r>
              <a:rPr lang="en-US" dirty="0"/>
              <a:t>The existing </a:t>
            </a:r>
            <a:r>
              <a:rPr lang="en-US" b="1" i="1" u="sng" dirty="0"/>
              <a:t>foundation is showing signs of settlement and failure</a:t>
            </a:r>
            <a:r>
              <a:rPr lang="en-US" dirty="0"/>
              <a:t>.</a:t>
            </a:r>
          </a:p>
          <a:p>
            <a:r>
              <a:rPr lang="en-US" dirty="0"/>
              <a:t>The </a:t>
            </a:r>
            <a:r>
              <a:rPr lang="en-US" b="1" i="1" u="sng" dirty="0"/>
              <a:t>walls are separating from the foundation, many windows are broken, doors are rotting, and paint is chipping off</a:t>
            </a:r>
            <a:r>
              <a:rPr lang="en-US" b="1" i="1" dirty="0"/>
              <a:t>.  </a:t>
            </a:r>
            <a:r>
              <a:rPr lang="en-US" dirty="0"/>
              <a:t>Repainting the building without first stripping is impractical.  Even then, it is unlikely the paint would adhere well to the weathered wood.</a:t>
            </a:r>
          </a:p>
          <a:p>
            <a:r>
              <a:rPr lang="en-US" dirty="0"/>
              <a:t>The </a:t>
            </a:r>
            <a:r>
              <a:rPr lang="en-US" b="1" i="1" u="sng" dirty="0"/>
              <a:t>edge of the roof is showing signs of decay</a:t>
            </a:r>
            <a:r>
              <a:rPr lang="en-US" dirty="0"/>
              <a:t> and the </a:t>
            </a:r>
            <a:r>
              <a:rPr lang="en-US" b="1" i="1" u="sng" dirty="0"/>
              <a:t>roof itself is settling</a:t>
            </a:r>
            <a:r>
              <a:rPr lang="en-US" dirty="0"/>
              <a:t> along the east side of the structure.  </a:t>
            </a:r>
          </a:p>
          <a:p>
            <a:endParaRPr lang="en-US" dirty="0"/>
          </a:p>
          <a:p>
            <a:endParaRPr lang="en-US" dirty="0"/>
          </a:p>
        </p:txBody>
      </p:sp>
    </p:spTree>
    <p:extLst>
      <p:ext uri="{BB962C8B-B14F-4D97-AF65-F5344CB8AC3E}">
        <p14:creationId xmlns:p14="http://schemas.microsoft.com/office/powerpoint/2010/main" xmlns="" val="290124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846CF6-570B-450E-B8B7-BADF1AC7382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8EB09F4E-F050-4DCB-80E2-B8F1985799A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xmlns="" id="{CC197CF0-F979-482D-B6FE-1D1B0ECCA5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35694"/>
            <a:ext cx="12631783" cy="9760923"/>
          </a:xfrm>
          <a:prstGeom prst="rect">
            <a:avLst/>
          </a:prstGeom>
        </p:spPr>
      </p:pic>
    </p:spTree>
    <p:extLst>
      <p:ext uri="{BB962C8B-B14F-4D97-AF65-F5344CB8AC3E}">
        <p14:creationId xmlns:p14="http://schemas.microsoft.com/office/powerpoint/2010/main" xmlns="" val="659382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4F18AD-285E-4FA0-812E-BCE9E3AA915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38F55A71-FE8E-41ED-84EE-058DC4786A8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xmlns="" id="{35092EC9-26A7-4714-99DA-F79A3FB9223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1683" y="-2143891"/>
            <a:ext cx="13297341" cy="10275217"/>
          </a:xfrm>
          <a:prstGeom prst="rect">
            <a:avLst/>
          </a:prstGeom>
        </p:spPr>
      </p:pic>
    </p:spTree>
    <p:extLst>
      <p:ext uri="{BB962C8B-B14F-4D97-AF65-F5344CB8AC3E}">
        <p14:creationId xmlns:p14="http://schemas.microsoft.com/office/powerpoint/2010/main" xmlns="" val="3970464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7B6E5-FA04-42E3-A04B-D87275C407E7}"/>
              </a:ext>
            </a:extLst>
          </p:cNvPr>
          <p:cNvSpPr>
            <a:spLocks noGrp="1"/>
          </p:cNvSpPr>
          <p:nvPr>
            <p:ph type="title"/>
          </p:nvPr>
        </p:nvSpPr>
        <p:spPr/>
        <p:txBody>
          <a:bodyPr/>
          <a:lstStyle/>
          <a:p>
            <a:r>
              <a:rPr lang="en-US" sz="5400" b="1" dirty="0">
                <a:solidFill>
                  <a:srgbClr val="0070C0"/>
                </a:solidFill>
              </a:rPr>
              <a:t>Can</a:t>
            </a:r>
            <a:r>
              <a:rPr lang="en-US" b="1" dirty="0"/>
              <a:t> </a:t>
            </a:r>
            <a:r>
              <a:rPr lang="en-US" sz="5400" b="1" dirty="0">
                <a:solidFill>
                  <a:srgbClr val="0070C0"/>
                </a:solidFill>
              </a:rPr>
              <a:t>the</a:t>
            </a:r>
            <a:r>
              <a:rPr lang="en-US" b="1" dirty="0"/>
              <a:t> </a:t>
            </a:r>
            <a:r>
              <a:rPr lang="en-US" sz="5400" b="1" dirty="0">
                <a:solidFill>
                  <a:srgbClr val="0070C0"/>
                </a:solidFill>
              </a:rPr>
              <a:t>existing</a:t>
            </a:r>
            <a:r>
              <a:rPr lang="en-US" b="1" dirty="0"/>
              <a:t> </a:t>
            </a:r>
            <a:r>
              <a:rPr lang="en-US" sz="5400" b="1" dirty="0">
                <a:solidFill>
                  <a:srgbClr val="0070C0"/>
                </a:solidFill>
              </a:rPr>
              <a:t>facility</a:t>
            </a:r>
            <a:r>
              <a:rPr lang="en-US" b="1" dirty="0"/>
              <a:t> </a:t>
            </a:r>
            <a:r>
              <a:rPr lang="en-US" sz="5400" b="1" dirty="0">
                <a:solidFill>
                  <a:srgbClr val="0070C0"/>
                </a:solidFill>
              </a:rPr>
              <a:t>be</a:t>
            </a:r>
            <a:r>
              <a:rPr lang="en-US" b="1" dirty="0"/>
              <a:t> </a:t>
            </a:r>
            <a:r>
              <a:rPr lang="en-US" sz="5400" b="1" dirty="0">
                <a:solidFill>
                  <a:srgbClr val="0070C0"/>
                </a:solidFill>
              </a:rPr>
              <a:t>repaired…</a:t>
            </a:r>
          </a:p>
        </p:txBody>
      </p:sp>
      <p:sp>
        <p:nvSpPr>
          <p:cNvPr id="3" name="Content Placeholder 2">
            <a:extLst>
              <a:ext uri="{FF2B5EF4-FFF2-40B4-BE49-F238E27FC236}">
                <a16:creationId xmlns:a16="http://schemas.microsoft.com/office/drawing/2014/main" xmlns="" id="{153A6D94-5625-487D-AAC8-5997A17865C2}"/>
              </a:ext>
            </a:extLst>
          </p:cNvPr>
          <p:cNvSpPr>
            <a:spLocks noGrp="1"/>
          </p:cNvSpPr>
          <p:nvPr>
            <p:ph idx="1"/>
          </p:nvPr>
        </p:nvSpPr>
        <p:spPr>
          <a:xfrm>
            <a:off x="838200" y="1656346"/>
            <a:ext cx="10515600" cy="2062103"/>
          </a:xfrm>
        </p:spPr>
        <p:txBody>
          <a:bodyPr>
            <a:normAutofit/>
          </a:bodyPr>
          <a:lstStyle/>
          <a:p>
            <a:r>
              <a:rPr lang="en-US" dirty="0"/>
              <a:t>The City has explored multiple options to repair of the existing Art Hall.  We feel this would extend the life of the existing Art Hall.  The estimated cost of the following is $25,000.</a:t>
            </a:r>
          </a:p>
          <a:p>
            <a:endParaRPr lang="en-US" dirty="0"/>
          </a:p>
        </p:txBody>
      </p:sp>
      <p:sp>
        <p:nvSpPr>
          <p:cNvPr id="4" name="Rectangle 3">
            <a:extLst>
              <a:ext uri="{FF2B5EF4-FFF2-40B4-BE49-F238E27FC236}">
                <a16:creationId xmlns:a16="http://schemas.microsoft.com/office/drawing/2014/main" xmlns="" id="{30C349D8-5226-47DD-A61C-A1A8E2DECB7B}"/>
              </a:ext>
            </a:extLst>
          </p:cNvPr>
          <p:cNvSpPr/>
          <p:nvPr/>
        </p:nvSpPr>
        <p:spPr>
          <a:xfrm>
            <a:off x="838200" y="3032868"/>
            <a:ext cx="10242176" cy="2062103"/>
          </a:xfrm>
          <a:prstGeom prst="rect">
            <a:avLst/>
          </a:prstGeom>
        </p:spPr>
        <p:txBody>
          <a:bodyPr wrap="square" numCol="2">
            <a:spAutoFit/>
          </a:bodyPr>
          <a:lstStyle/>
          <a:p>
            <a:pPr lvl="1" algn="just"/>
            <a:r>
              <a:rPr lang="en-US" sz="3200" dirty="0"/>
              <a:t>Filling Cracks</a:t>
            </a:r>
          </a:p>
          <a:p>
            <a:pPr lvl="1" algn="just"/>
            <a:r>
              <a:rPr lang="en-US" sz="3200" dirty="0"/>
              <a:t>New Siding</a:t>
            </a:r>
          </a:p>
          <a:p>
            <a:pPr lvl="1" algn="just"/>
            <a:r>
              <a:rPr lang="en-US" sz="3200" dirty="0"/>
              <a:t>New Doors</a:t>
            </a:r>
          </a:p>
          <a:p>
            <a:pPr lvl="1" algn="just"/>
            <a:r>
              <a:rPr lang="en-US" sz="3200" dirty="0"/>
              <a:t>New Fascia</a:t>
            </a:r>
          </a:p>
          <a:p>
            <a:pPr lvl="1" algn="just"/>
            <a:r>
              <a:rPr lang="en-US" sz="3200" dirty="0"/>
              <a:t>New Gutters</a:t>
            </a:r>
          </a:p>
          <a:p>
            <a:pPr lvl="1" algn="just"/>
            <a:r>
              <a:rPr lang="en-US" sz="3200" dirty="0"/>
              <a:t>Repaint Inside</a:t>
            </a:r>
          </a:p>
          <a:p>
            <a:pPr lvl="1" algn="just"/>
            <a:r>
              <a:rPr lang="en-US" sz="3200" dirty="0"/>
              <a:t>New Lighting &amp; Fans</a:t>
            </a:r>
          </a:p>
          <a:p>
            <a:pPr lvl="1" algn="just"/>
            <a:r>
              <a:rPr lang="en-US" sz="3200" dirty="0"/>
              <a:t>New Tables &amp; Chairs</a:t>
            </a:r>
          </a:p>
        </p:txBody>
      </p:sp>
      <p:sp>
        <p:nvSpPr>
          <p:cNvPr id="5" name="Content Placeholder 2">
            <a:extLst>
              <a:ext uri="{FF2B5EF4-FFF2-40B4-BE49-F238E27FC236}">
                <a16:creationId xmlns:a16="http://schemas.microsoft.com/office/drawing/2014/main" xmlns="" id="{222A9A6A-4686-4362-B19C-39A3CC7F0032}"/>
              </a:ext>
            </a:extLst>
          </p:cNvPr>
          <p:cNvSpPr txBox="1">
            <a:spLocks/>
          </p:cNvSpPr>
          <p:nvPr/>
        </p:nvSpPr>
        <p:spPr>
          <a:xfrm>
            <a:off x="838200" y="5657851"/>
            <a:ext cx="10515600" cy="1028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xmlns="" val="16038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7B6E5-FA04-42E3-A04B-D87275C407E7}"/>
              </a:ext>
            </a:extLst>
          </p:cNvPr>
          <p:cNvSpPr>
            <a:spLocks noGrp="1"/>
          </p:cNvSpPr>
          <p:nvPr>
            <p:ph type="title"/>
          </p:nvPr>
        </p:nvSpPr>
        <p:spPr>
          <a:xfrm>
            <a:off x="838198" y="238801"/>
            <a:ext cx="10515601" cy="1325563"/>
          </a:xfrm>
        </p:spPr>
        <p:txBody>
          <a:bodyPr>
            <a:noAutofit/>
          </a:bodyPr>
          <a:lstStyle/>
          <a:p>
            <a:r>
              <a:rPr lang="en-US" sz="5400" b="1" dirty="0">
                <a:solidFill>
                  <a:srgbClr val="0070C0"/>
                </a:solidFill>
              </a:rPr>
              <a:t>What features would we want in a </a:t>
            </a:r>
            <a:br>
              <a:rPr lang="en-US" sz="5400" b="1" dirty="0">
                <a:solidFill>
                  <a:srgbClr val="0070C0"/>
                </a:solidFill>
              </a:rPr>
            </a:br>
            <a:r>
              <a:rPr lang="en-US" sz="5400" b="1" dirty="0">
                <a:solidFill>
                  <a:srgbClr val="0070C0"/>
                </a:solidFill>
              </a:rPr>
              <a:t>new facility…</a:t>
            </a:r>
          </a:p>
        </p:txBody>
      </p:sp>
      <p:sp>
        <p:nvSpPr>
          <p:cNvPr id="3" name="Content Placeholder 2">
            <a:extLst>
              <a:ext uri="{FF2B5EF4-FFF2-40B4-BE49-F238E27FC236}">
                <a16:creationId xmlns:a16="http://schemas.microsoft.com/office/drawing/2014/main" xmlns="" id="{153A6D94-5625-487D-AAC8-5997A17865C2}"/>
              </a:ext>
            </a:extLst>
          </p:cNvPr>
          <p:cNvSpPr>
            <a:spLocks noGrp="1"/>
          </p:cNvSpPr>
          <p:nvPr>
            <p:ph idx="1"/>
          </p:nvPr>
        </p:nvSpPr>
        <p:spPr>
          <a:xfrm>
            <a:off x="838200" y="1564364"/>
            <a:ext cx="10515600" cy="5191399"/>
          </a:xfrm>
        </p:spPr>
        <p:txBody>
          <a:bodyPr>
            <a:normAutofit fontScale="92500" lnSpcReduction="10000"/>
          </a:bodyPr>
          <a:lstStyle/>
          <a:p>
            <a:r>
              <a:rPr lang="en-US" sz="3200" dirty="0"/>
              <a:t>An event space large enough to host community festivals, corporate meetings, and weddings (At least double the current interior space.)</a:t>
            </a:r>
          </a:p>
          <a:p>
            <a:r>
              <a:rPr lang="en-US" sz="3200" dirty="0"/>
              <a:t>Flexibility to host multiple smaller events simultaneously</a:t>
            </a:r>
          </a:p>
          <a:p>
            <a:r>
              <a:rPr lang="en-US" sz="3200" dirty="0"/>
              <a:t>Indoor and outdoor areas</a:t>
            </a:r>
          </a:p>
          <a:p>
            <a:r>
              <a:rPr lang="en-US" sz="3200" dirty="0"/>
              <a:t>Heating</a:t>
            </a:r>
          </a:p>
          <a:p>
            <a:r>
              <a:rPr lang="en-US" sz="3200" dirty="0"/>
              <a:t>Handicap accessible restrooms accessible from the inside and outside</a:t>
            </a:r>
          </a:p>
          <a:p>
            <a:r>
              <a:rPr lang="en-US" sz="3200" dirty="0"/>
              <a:t>Small food service area that can function as a concession stand</a:t>
            </a:r>
          </a:p>
          <a:p>
            <a:r>
              <a:rPr lang="en-US" sz="3200" dirty="0"/>
              <a:t>Storage</a:t>
            </a:r>
          </a:p>
          <a:p>
            <a:r>
              <a:rPr lang="en-US" sz="3200" dirty="0"/>
              <a:t>A facility that honors our “agricultural” or “dairy” heritage</a:t>
            </a:r>
          </a:p>
          <a:p>
            <a:pPr marL="0" indent="0">
              <a:buNone/>
            </a:pPr>
            <a:endParaRPr lang="en-US" dirty="0"/>
          </a:p>
        </p:txBody>
      </p:sp>
    </p:spTree>
    <p:extLst>
      <p:ext uri="{BB962C8B-B14F-4D97-AF65-F5344CB8AC3E}">
        <p14:creationId xmlns:p14="http://schemas.microsoft.com/office/powerpoint/2010/main" xmlns="" val="3076590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xmlns="" id="{2FB32938-E9F0-43DE-B904-F1139DB1F116}"/>
              </a:ext>
            </a:extLst>
          </p:cNvPr>
          <p:cNvSpPr>
            <a:spLocks noGrp="1"/>
          </p:cNvSpPr>
          <p:nvPr>
            <p:ph type="title"/>
          </p:nvPr>
        </p:nvSpPr>
        <p:spPr/>
        <p:txBody>
          <a:bodyPr>
            <a:normAutofit/>
          </a:bodyPr>
          <a:lstStyle/>
          <a:p>
            <a:pPr algn="ctr"/>
            <a:r>
              <a:rPr lang="en-US" altLang="en-US" sz="5400" b="1" dirty="0">
                <a:solidFill>
                  <a:srgbClr val="0070C0"/>
                </a:solidFill>
              </a:rPr>
              <a:t>Welcome &amp; Thank you!</a:t>
            </a:r>
          </a:p>
        </p:txBody>
      </p:sp>
      <p:sp>
        <p:nvSpPr>
          <p:cNvPr id="5" name="Content Placeholder 4">
            <a:extLst>
              <a:ext uri="{FF2B5EF4-FFF2-40B4-BE49-F238E27FC236}">
                <a16:creationId xmlns:a16="http://schemas.microsoft.com/office/drawing/2014/main" xmlns="" id="{E076BB3C-C4DA-4620-BDEE-ADBC0C0F44DA}"/>
              </a:ext>
            </a:extLst>
          </p:cNvPr>
          <p:cNvSpPr>
            <a:spLocks noGrp="1"/>
          </p:cNvSpPr>
          <p:nvPr>
            <p:ph idx="1"/>
          </p:nvPr>
        </p:nvSpPr>
        <p:spPr>
          <a:xfrm>
            <a:off x="2152650" y="1600200"/>
            <a:ext cx="7886700" cy="4876800"/>
          </a:xfrm>
        </p:spPr>
        <p:txBody>
          <a:bodyPr>
            <a:normAutofit fontScale="92500" lnSpcReduction="10000"/>
          </a:bodyPr>
          <a:lstStyle/>
          <a:p>
            <a:pPr marL="0" indent="0">
              <a:lnSpc>
                <a:spcPct val="100000"/>
              </a:lnSpc>
              <a:spcBef>
                <a:spcPct val="0"/>
              </a:spcBef>
              <a:buNone/>
              <a:defRPr/>
            </a:pPr>
            <a:r>
              <a:rPr lang="en-US" sz="4300" b="1" dirty="0">
                <a:latin typeface="+mj-lt"/>
                <a:ea typeface="+mj-ea"/>
                <a:cs typeface="+mj-cs"/>
              </a:rPr>
              <a:t>Tonight’s Agenda</a:t>
            </a:r>
          </a:p>
          <a:p>
            <a:pPr marL="228600" lvl="1">
              <a:spcBef>
                <a:spcPts val="1000"/>
              </a:spcBef>
              <a:defRPr/>
            </a:pPr>
            <a:r>
              <a:rPr lang="en-US" sz="2600" dirty="0"/>
              <a:t>Art Hall at Legion Park – a brief history</a:t>
            </a:r>
          </a:p>
          <a:p>
            <a:pPr marL="228600" lvl="1">
              <a:spcBef>
                <a:spcPts val="1000"/>
              </a:spcBef>
              <a:defRPr/>
            </a:pPr>
            <a:r>
              <a:rPr lang="en-US" sz="2600" dirty="0"/>
              <a:t>Art Hall Today</a:t>
            </a:r>
          </a:p>
          <a:p>
            <a:pPr marL="685800" lvl="3">
              <a:spcBef>
                <a:spcPts val="1000"/>
              </a:spcBef>
              <a:defRPr/>
            </a:pPr>
            <a:r>
              <a:rPr lang="en-US" sz="2400" dirty="0"/>
              <a:t>Uses</a:t>
            </a:r>
          </a:p>
          <a:p>
            <a:pPr marL="685800" lvl="3">
              <a:spcBef>
                <a:spcPts val="1000"/>
              </a:spcBef>
              <a:defRPr/>
            </a:pPr>
            <a:r>
              <a:rPr lang="en-US" sz="2400" dirty="0"/>
              <a:t>Challenges</a:t>
            </a:r>
          </a:p>
          <a:p>
            <a:pPr marL="228600" lvl="1">
              <a:spcBef>
                <a:spcPts val="1000"/>
              </a:spcBef>
              <a:defRPr/>
            </a:pPr>
            <a:r>
              <a:rPr lang="en-US" sz="2600" dirty="0"/>
              <a:t>Art Hall Tomorrow</a:t>
            </a:r>
          </a:p>
          <a:p>
            <a:pPr marL="685800" lvl="3">
              <a:spcBef>
                <a:spcPts val="1000"/>
              </a:spcBef>
              <a:defRPr/>
            </a:pPr>
            <a:r>
              <a:rPr lang="en-US" sz="2400" dirty="0"/>
              <a:t>What about Repair?</a:t>
            </a:r>
          </a:p>
          <a:p>
            <a:pPr marL="685800" lvl="3">
              <a:spcBef>
                <a:spcPts val="1000"/>
              </a:spcBef>
              <a:defRPr/>
            </a:pPr>
            <a:r>
              <a:rPr lang="en-US" sz="2400" dirty="0"/>
              <a:t>Possible Features of a Replacement</a:t>
            </a:r>
          </a:p>
          <a:p>
            <a:pPr marL="228600" lvl="1">
              <a:spcBef>
                <a:spcPts val="1000"/>
              </a:spcBef>
              <a:defRPr/>
            </a:pPr>
            <a:r>
              <a:rPr lang="en-US" sz="2600" dirty="0"/>
              <a:t>Resource – Development &amp; Acquisition</a:t>
            </a:r>
          </a:p>
          <a:p>
            <a:pPr marL="228600" lvl="1">
              <a:spcBef>
                <a:spcPts val="1000"/>
              </a:spcBef>
              <a:defRPr/>
            </a:pPr>
            <a:r>
              <a:rPr lang="en-US" sz="2600" dirty="0"/>
              <a:t>Questions</a:t>
            </a:r>
          </a:p>
          <a:p>
            <a:pPr marL="228600" lvl="1">
              <a:spcBef>
                <a:spcPts val="1000"/>
              </a:spcBef>
              <a:defRPr/>
            </a:pPr>
            <a:r>
              <a:rPr lang="en-US" sz="2600" dirty="0"/>
              <a:t>Next steps</a:t>
            </a:r>
          </a:p>
          <a:p>
            <a:pPr marL="1200150" lvl="2" indent="-514350">
              <a:buFont typeface="+mj-lt"/>
              <a:buAutoNum type="alphaLcParenR"/>
              <a:defRPr/>
            </a:pPr>
            <a:endParaRPr lang="en-US" sz="2600" b="1" dirty="0"/>
          </a:p>
          <a:p>
            <a:pPr lvl="1">
              <a:defRPr/>
            </a:pPr>
            <a:endParaRPr lang="en-US" sz="2900" b="1" dirty="0"/>
          </a:p>
          <a:p>
            <a:pPr lvl="1">
              <a:defRPr/>
            </a:pPr>
            <a:endParaRPr lang="en-US" sz="2900" dirty="0"/>
          </a:p>
        </p:txBody>
      </p:sp>
    </p:spTree>
    <p:extLst>
      <p:ext uri="{BB962C8B-B14F-4D97-AF65-F5344CB8AC3E}">
        <p14:creationId xmlns:p14="http://schemas.microsoft.com/office/powerpoint/2010/main" xmlns="" val="1030066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B36119-52DD-4893-9BE8-8CB7545CC5E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xmlns="" id="{CF7E8FC1-8294-4636-B3DC-104A6C322E5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641732"/>
            <a:ext cx="12305211" cy="8067244"/>
          </a:xfrm>
        </p:spPr>
      </p:pic>
    </p:spTree>
    <p:extLst>
      <p:ext uri="{BB962C8B-B14F-4D97-AF65-F5344CB8AC3E}">
        <p14:creationId xmlns:p14="http://schemas.microsoft.com/office/powerpoint/2010/main" xmlns="" val="2967619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image005">
            <a:extLst>
              <a:ext uri="{FF2B5EF4-FFF2-40B4-BE49-F238E27FC236}">
                <a16:creationId xmlns:a16="http://schemas.microsoft.com/office/drawing/2014/main" xmlns="" id="{63C24F44-70EE-4501-B596-61F85764DEB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7280" y="420801"/>
            <a:ext cx="4292121" cy="6156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 descr="JCA715 - Commercial Great Plains Western Horse Barn photo-2">
            <a:extLst>
              <a:ext uri="{FF2B5EF4-FFF2-40B4-BE49-F238E27FC236}">
                <a16:creationId xmlns:a16="http://schemas.microsoft.com/office/drawing/2014/main" xmlns="" id="{C706D82F-68EB-4D27-AD14-8C4A3508981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8482" y="404159"/>
            <a:ext cx="4679373" cy="306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2" descr="image006">
            <a:extLst>
              <a:ext uri="{FF2B5EF4-FFF2-40B4-BE49-F238E27FC236}">
                <a16:creationId xmlns:a16="http://schemas.microsoft.com/office/drawing/2014/main" xmlns="" id="{5B75C208-EEF7-4FCD-A518-E90A572C272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9762" y="3515426"/>
            <a:ext cx="4697302" cy="3061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1205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A4A46-71E1-4E3C-8E33-FB607062C9B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73EAF37D-339D-4F1A-AA1E-0B6A02D65C6E}"/>
              </a:ext>
            </a:extLst>
          </p:cNvPr>
          <p:cNvSpPr>
            <a:spLocks noGrp="1"/>
          </p:cNvSpPr>
          <p:nvPr>
            <p:ph idx="1"/>
          </p:nvPr>
        </p:nvSpPr>
        <p:spPr/>
        <p:txBody>
          <a:bodyPr/>
          <a:lstStyle/>
          <a:p>
            <a:endParaRPr lang="en-US" dirty="0"/>
          </a:p>
        </p:txBody>
      </p:sp>
      <p:pic>
        <p:nvPicPr>
          <p:cNvPr id="2050" name="Picture 1" descr="Image result for cleary building barn">
            <a:extLst>
              <a:ext uri="{FF2B5EF4-FFF2-40B4-BE49-F238E27FC236}">
                <a16:creationId xmlns:a16="http://schemas.microsoft.com/office/drawing/2014/main" xmlns="" id="{8F264D93-F17B-4F16-A7FF-2E0F432B31D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61402"/>
            <a:ext cx="12187237" cy="9128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58845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A16B97-1700-4FA0-9BAA-C4205ECC608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77D4CA6E-C91F-4C94-8679-4DE308C735A1}"/>
              </a:ext>
            </a:extLst>
          </p:cNvPr>
          <p:cNvSpPr>
            <a:spLocks noGrp="1"/>
          </p:cNvSpPr>
          <p:nvPr>
            <p:ph idx="1"/>
          </p:nvPr>
        </p:nvSpPr>
        <p:spPr/>
        <p:txBody>
          <a:bodyPr/>
          <a:lstStyle/>
          <a:p>
            <a:endParaRPr lang="en-US" dirty="0"/>
          </a:p>
        </p:txBody>
      </p:sp>
      <p:pic>
        <p:nvPicPr>
          <p:cNvPr id="3074" name="Picture 2" descr="Related image">
            <a:extLst>
              <a:ext uri="{FF2B5EF4-FFF2-40B4-BE49-F238E27FC236}">
                <a16:creationId xmlns:a16="http://schemas.microsoft.com/office/drawing/2014/main" xmlns="" id="{8A1F1964-086D-4D32-BD28-A33DE3BB991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48682" y="-352697"/>
            <a:ext cx="9162698" cy="734132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a16="http://schemas.microsoft.com/office/drawing/2014/main" xmlns="" id="{068DA494-90A1-4482-9C92-F8521829939E}"/>
              </a:ext>
            </a:extLst>
          </p:cNvPr>
          <p:cNvPicPr>
            <a:picLocks noChangeAspect="1"/>
          </p:cNvPicPr>
          <p:nvPr/>
        </p:nvPicPr>
        <p:blipFill>
          <a:blip r:embed="rId3" cstate="print"/>
          <a:stretch>
            <a:fillRect/>
          </a:stretch>
        </p:blipFill>
        <p:spPr>
          <a:xfrm>
            <a:off x="4232366" y="-352697"/>
            <a:ext cx="8470945" cy="7341326"/>
          </a:xfrm>
          <a:prstGeom prst="rect">
            <a:avLst/>
          </a:prstGeom>
        </p:spPr>
      </p:pic>
      <p:sp>
        <p:nvSpPr>
          <p:cNvPr id="5" name="Rectangle 4">
            <a:extLst>
              <a:ext uri="{FF2B5EF4-FFF2-40B4-BE49-F238E27FC236}">
                <a16:creationId xmlns:a16="http://schemas.microsoft.com/office/drawing/2014/main" xmlns="" id="{952B014A-6D49-4470-9B2C-278D25B16872}"/>
              </a:ext>
            </a:extLst>
          </p:cNvPr>
          <p:cNvSpPr/>
          <p:nvPr/>
        </p:nvSpPr>
        <p:spPr>
          <a:xfrm>
            <a:off x="4094053" y="-352697"/>
            <a:ext cx="138313" cy="785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090691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9CE3CDA-7152-4230-840B-80BDB14D49D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6200000">
            <a:off x="2937606" y="-1452154"/>
            <a:ext cx="6316787" cy="9762308"/>
          </a:xfrm>
        </p:spPr>
      </p:pic>
    </p:spTree>
    <p:extLst>
      <p:ext uri="{BB962C8B-B14F-4D97-AF65-F5344CB8AC3E}">
        <p14:creationId xmlns:p14="http://schemas.microsoft.com/office/powerpoint/2010/main" xmlns="" val="1212464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celebration farm building">
            <a:extLst>
              <a:ext uri="{FF2B5EF4-FFF2-40B4-BE49-F238E27FC236}">
                <a16:creationId xmlns:a16="http://schemas.microsoft.com/office/drawing/2014/main" xmlns="" id="{C36DE60B-DEC9-4633-B131-75B9173E1E78}"/>
              </a:ext>
            </a:extLst>
          </p:cNvPr>
          <p:cNvSpPr>
            <a:spLocks noChangeAspect="1" noChangeArrowheads="1"/>
          </p:cNvSpPr>
          <p:nvPr/>
        </p:nvSpPr>
        <p:spPr bwMode="auto">
          <a:xfrm>
            <a:off x="5943599" y="2013857"/>
            <a:ext cx="1567543" cy="156754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a:extLst>
              <a:ext uri="{FF2B5EF4-FFF2-40B4-BE49-F238E27FC236}">
                <a16:creationId xmlns:a16="http://schemas.microsoft.com/office/drawing/2014/main" xmlns="" id="{B128729E-678B-48D9-AE6F-24FE265684F2}"/>
              </a:ext>
            </a:extLst>
          </p:cNvPr>
          <p:cNvPicPr>
            <a:picLocks noChangeAspect="1"/>
          </p:cNvPicPr>
          <p:nvPr/>
        </p:nvPicPr>
        <p:blipFill>
          <a:blip r:embed="rId2" cstate="print"/>
          <a:stretch>
            <a:fillRect/>
          </a:stretch>
        </p:blipFill>
        <p:spPr>
          <a:xfrm>
            <a:off x="0" y="-797328"/>
            <a:ext cx="13184001" cy="8757456"/>
          </a:xfrm>
          <a:prstGeom prst="rect">
            <a:avLst/>
          </a:prstGeom>
        </p:spPr>
      </p:pic>
    </p:spTree>
    <p:extLst>
      <p:ext uri="{BB962C8B-B14F-4D97-AF65-F5344CB8AC3E}">
        <p14:creationId xmlns:p14="http://schemas.microsoft.com/office/powerpoint/2010/main" xmlns="" val="1295315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E7B023-05F5-4718-B277-7BA75F320EDD}"/>
              </a:ext>
            </a:extLst>
          </p:cNvPr>
          <p:cNvSpPr>
            <a:spLocks noGrp="1"/>
          </p:cNvSpPr>
          <p:nvPr>
            <p:ph type="ctrTitle"/>
          </p:nvPr>
        </p:nvSpPr>
        <p:spPr/>
        <p:txBody>
          <a:bodyPr>
            <a:noAutofit/>
          </a:bodyPr>
          <a:lstStyle/>
          <a:p>
            <a:endParaRPr lang="en-US" sz="17900" dirty="0"/>
          </a:p>
        </p:txBody>
      </p:sp>
      <p:sp>
        <p:nvSpPr>
          <p:cNvPr id="3" name="Subtitle 2">
            <a:extLst>
              <a:ext uri="{FF2B5EF4-FFF2-40B4-BE49-F238E27FC236}">
                <a16:creationId xmlns:a16="http://schemas.microsoft.com/office/drawing/2014/main" xmlns="" id="{0F0D4079-63A1-41CD-9B7D-AA0E4E3846C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3189942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3">
            <a:extLst>
              <a:ext uri="{FF2B5EF4-FFF2-40B4-BE49-F238E27FC236}">
                <a16:creationId xmlns:a16="http://schemas.microsoft.com/office/drawing/2014/main" xmlns="" id="{22ADFE4F-32F7-45ED-A49A-12965FA7EE18}"/>
              </a:ext>
            </a:extLst>
          </p:cNvPr>
          <p:cNvSpPr txBox="1">
            <a:spLocks noChangeArrowheads="1"/>
          </p:cNvSpPr>
          <p:nvPr/>
        </p:nvSpPr>
        <p:spPr bwMode="auto">
          <a:xfrm>
            <a:off x="0" y="915988"/>
            <a:ext cx="12192000" cy="4057521"/>
          </a:xfrm>
          <a:prstGeom prst="rect">
            <a:avLst/>
          </a:prstGeom>
          <a:noFill/>
          <a:ln w="9525">
            <a:noFill/>
            <a:miter lim="800000"/>
            <a:headEnd/>
            <a:tailEnd/>
          </a:ln>
        </p:spPr>
        <p:txBody>
          <a:bodyPr wrap="square">
            <a:spAutoFit/>
          </a:bodyPr>
          <a:lstStyle/>
          <a:p>
            <a:pPr marL="1143000" lvl="2" indent="-228600">
              <a:lnSpc>
                <a:spcPct val="90000"/>
              </a:lnSpc>
              <a:spcBef>
                <a:spcPts val="1000"/>
              </a:spcBef>
              <a:buFont typeface="Arial" panose="020B0604020202020204" pitchFamily="34" charset="0"/>
              <a:buChar char="•"/>
              <a:defRPr/>
            </a:pPr>
            <a:endParaRPr lang="en-US" sz="4000" dirty="0"/>
          </a:p>
          <a:p>
            <a:pPr marL="1143000" lvl="2" indent="-228600">
              <a:lnSpc>
                <a:spcPct val="90000"/>
              </a:lnSpc>
              <a:spcBef>
                <a:spcPts val="1000"/>
              </a:spcBef>
              <a:buFont typeface="Arial" panose="020B0604020202020204" pitchFamily="34" charset="0"/>
              <a:buChar char="•"/>
              <a:defRPr/>
            </a:pPr>
            <a:r>
              <a:rPr lang="en-US" sz="4000" dirty="0"/>
              <a:t>5-8 Leaders for Public/Private Steering Committee</a:t>
            </a:r>
          </a:p>
          <a:p>
            <a:pPr marL="1600200" lvl="4" indent="-228600">
              <a:lnSpc>
                <a:spcPct val="90000"/>
              </a:lnSpc>
              <a:spcBef>
                <a:spcPts val="1000"/>
              </a:spcBef>
              <a:buFont typeface="Arial" panose="020B0604020202020204" pitchFamily="34" charset="0"/>
              <a:buChar char="•"/>
              <a:defRPr/>
            </a:pPr>
            <a:r>
              <a:rPr lang="en-US" sz="4000" dirty="0">
                <a:solidFill>
                  <a:srgbClr val="0070C0"/>
                </a:solidFill>
              </a:rPr>
              <a:t>Determine Viability</a:t>
            </a:r>
          </a:p>
          <a:p>
            <a:pPr marL="1600200" lvl="4" indent="-228600">
              <a:lnSpc>
                <a:spcPct val="90000"/>
              </a:lnSpc>
              <a:spcBef>
                <a:spcPts val="1000"/>
              </a:spcBef>
              <a:buFont typeface="Arial" panose="020B0604020202020204" pitchFamily="34" charset="0"/>
              <a:buChar char="•"/>
              <a:defRPr/>
            </a:pPr>
            <a:r>
              <a:rPr lang="en-US" sz="4000" dirty="0">
                <a:solidFill>
                  <a:srgbClr val="0070C0"/>
                </a:solidFill>
              </a:rPr>
              <a:t>Finalize Design/Cost</a:t>
            </a:r>
          </a:p>
          <a:p>
            <a:pPr marL="1600200" lvl="4" indent="-228600">
              <a:lnSpc>
                <a:spcPct val="90000"/>
              </a:lnSpc>
              <a:spcBef>
                <a:spcPts val="1000"/>
              </a:spcBef>
              <a:buFont typeface="Arial" panose="020B0604020202020204" pitchFamily="34" charset="0"/>
              <a:buChar char="•"/>
              <a:defRPr/>
            </a:pPr>
            <a:r>
              <a:rPr lang="en-US" sz="4000" dirty="0">
                <a:solidFill>
                  <a:srgbClr val="0070C0"/>
                </a:solidFill>
              </a:rPr>
              <a:t>Determine Funding Approach</a:t>
            </a:r>
          </a:p>
          <a:p>
            <a:pPr marL="1600200" lvl="4" indent="-228600">
              <a:lnSpc>
                <a:spcPct val="90000"/>
              </a:lnSpc>
              <a:spcBef>
                <a:spcPts val="1000"/>
              </a:spcBef>
              <a:buFont typeface="Arial" panose="020B0604020202020204" pitchFamily="34" charset="0"/>
              <a:buChar char="•"/>
              <a:defRPr/>
            </a:pPr>
            <a:r>
              <a:rPr lang="en-US" sz="4000" dirty="0">
                <a:solidFill>
                  <a:srgbClr val="0070C0"/>
                </a:solidFill>
              </a:rPr>
              <a:t>Fundraise Necessary Funds</a:t>
            </a:r>
          </a:p>
        </p:txBody>
      </p:sp>
      <p:sp>
        <p:nvSpPr>
          <p:cNvPr id="29699" name="TextBox 1">
            <a:extLst>
              <a:ext uri="{FF2B5EF4-FFF2-40B4-BE49-F238E27FC236}">
                <a16:creationId xmlns:a16="http://schemas.microsoft.com/office/drawing/2014/main" xmlns="" id="{1CA0101F-A1F8-444F-BA85-C41E98114A60}"/>
              </a:ext>
            </a:extLst>
          </p:cNvPr>
          <p:cNvSpPr txBox="1">
            <a:spLocks noChangeArrowheads="1"/>
          </p:cNvSpPr>
          <p:nvPr/>
        </p:nvSpPr>
        <p:spPr bwMode="auto">
          <a:xfrm>
            <a:off x="1049811" y="408156"/>
            <a:ext cx="1009237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rgbClr val="FFFF00"/>
                </a:solidFill>
                <a:latin typeface="Arial" panose="020B0604020202020204" pitchFamily="34" charset="0"/>
                <a:cs typeface="Arial" panose="020B0604020202020204" pitchFamily="34" charset="0"/>
              </a:defRPr>
            </a:lvl1pPr>
            <a:lvl2pPr marL="742950" indent="-285750">
              <a:defRPr sz="2400" b="1">
                <a:solidFill>
                  <a:srgbClr val="FFFF00"/>
                </a:solidFill>
                <a:latin typeface="Arial" panose="020B0604020202020204" pitchFamily="34" charset="0"/>
                <a:cs typeface="Arial" panose="020B0604020202020204" pitchFamily="34" charset="0"/>
              </a:defRPr>
            </a:lvl2pPr>
            <a:lvl3pPr marL="1143000" indent="-228600">
              <a:defRPr sz="2400" b="1">
                <a:solidFill>
                  <a:srgbClr val="FFFF00"/>
                </a:solidFill>
                <a:latin typeface="Arial" panose="020B0604020202020204" pitchFamily="34" charset="0"/>
                <a:cs typeface="Arial" panose="020B0604020202020204" pitchFamily="34" charset="0"/>
              </a:defRPr>
            </a:lvl3pPr>
            <a:lvl4pPr marL="1600200" indent="-228600">
              <a:defRPr sz="2400" b="1">
                <a:solidFill>
                  <a:srgbClr val="FFFF00"/>
                </a:solidFill>
                <a:latin typeface="Arial" panose="020B0604020202020204" pitchFamily="34" charset="0"/>
                <a:cs typeface="Arial" panose="020B0604020202020204" pitchFamily="34" charset="0"/>
              </a:defRPr>
            </a:lvl4pPr>
            <a:lvl5pPr marL="2057400" indent="-228600">
              <a:defRPr sz="2400" b="1">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9pPr>
          </a:lstStyle>
          <a:p>
            <a:pPr eaLnBrk="1" hangingPunct="1"/>
            <a:r>
              <a:rPr lang="en-US" altLang="en-US" sz="6000" dirty="0">
                <a:solidFill>
                  <a:srgbClr val="0070C0"/>
                </a:solidFill>
                <a:latin typeface="+mj-lt"/>
                <a:ea typeface="+mj-ea"/>
                <a:cs typeface="+mj-cs"/>
              </a:rPr>
              <a:t>Things Needed to Move Forward</a:t>
            </a:r>
          </a:p>
        </p:txBody>
      </p:sp>
    </p:spTree>
    <p:extLst>
      <p:ext uri="{BB962C8B-B14F-4D97-AF65-F5344CB8AC3E}">
        <p14:creationId xmlns:p14="http://schemas.microsoft.com/office/powerpoint/2010/main" xmlns="" val="261161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3">
            <a:extLst>
              <a:ext uri="{FF2B5EF4-FFF2-40B4-BE49-F238E27FC236}">
                <a16:creationId xmlns:a16="http://schemas.microsoft.com/office/drawing/2014/main" xmlns="" id="{487D808E-2421-4F1B-843C-8F58D8CAFF9F}"/>
              </a:ext>
            </a:extLst>
          </p:cNvPr>
          <p:cNvSpPr txBox="1">
            <a:spLocks noChangeArrowheads="1"/>
          </p:cNvSpPr>
          <p:nvPr/>
        </p:nvSpPr>
        <p:spPr bwMode="auto">
          <a:xfrm>
            <a:off x="0" y="1344614"/>
            <a:ext cx="12192000" cy="5293757"/>
          </a:xfrm>
          <a:prstGeom prst="rect">
            <a:avLst/>
          </a:prstGeom>
          <a:noFill/>
          <a:ln w="9525">
            <a:noFill/>
            <a:miter lim="800000"/>
            <a:headEnd/>
            <a:tailEnd/>
          </a:ln>
        </p:spPr>
        <p:txBody>
          <a:bodyPr wrap="square">
            <a:spAutoFit/>
          </a:bodyPr>
          <a:lstStyle/>
          <a:p>
            <a:pPr marL="914400" indent="-228600">
              <a:lnSpc>
                <a:spcPct val="90000"/>
              </a:lnSpc>
              <a:spcBef>
                <a:spcPts val="1000"/>
              </a:spcBef>
              <a:buFont typeface="Arial" panose="020B0604020202020204" pitchFamily="34" charset="0"/>
              <a:buChar char="•"/>
              <a:defRPr/>
            </a:pPr>
            <a:r>
              <a:rPr lang="en-US" sz="4000" dirty="0"/>
              <a:t>Architect Provided Initial Design</a:t>
            </a:r>
          </a:p>
          <a:p>
            <a:pPr marL="914400" indent="-228600">
              <a:lnSpc>
                <a:spcPct val="90000"/>
              </a:lnSpc>
              <a:spcBef>
                <a:spcPts val="1000"/>
              </a:spcBef>
              <a:buFont typeface="Arial" panose="020B0604020202020204" pitchFamily="34" charset="0"/>
              <a:buChar char="•"/>
              <a:defRPr/>
            </a:pPr>
            <a:r>
              <a:rPr lang="en-US" sz="4000" dirty="0"/>
              <a:t>Fundraisers</a:t>
            </a:r>
          </a:p>
          <a:p>
            <a:pPr marL="1371600" lvl="1" indent="-228600">
              <a:lnSpc>
                <a:spcPct val="90000"/>
              </a:lnSpc>
              <a:spcBef>
                <a:spcPts val="1000"/>
              </a:spcBef>
              <a:buFont typeface="Arial" panose="020B0604020202020204" pitchFamily="34" charset="0"/>
              <a:buChar char="•"/>
              <a:defRPr/>
            </a:pPr>
            <a:r>
              <a:rPr lang="en-US" sz="4000" dirty="0">
                <a:solidFill>
                  <a:srgbClr val="0070C0"/>
                </a:solidFill>
              </a:rPr>
              <a:t>Nate Curry, Bob Hundhausen, and Ron Weier have already agreed to help fundraise.</a:t>
            </a:r>
          </a:p>
          <a:p>
            <a:pPr marL="914400" indent="-228600">
              <a:lnSpc>
                <a:spcPct val="90000"/>
              </a:lnSpc>
              <a:spcBef>
                <a:spcPts val="1000"/>
              </a:spcBef>
              <a:buFont typeface="Arial" panose="020B0604020202020204" pitchFamily="34" charset="0"/>
              <a:buChar char="•"/>
              <a:defRPr/>
            </a:pPr>
            <a:r>
              <a:rPr lang="en-US" sz="4000" dirty="0"/>
              <a:t>Challenge Match Pledges $160,000</a:t>
            </a:r>
          </a:p>
          <a:p>
            <a:pPr marL="1828800" lvl="2" indent="-228600">
              <a:lnSpc>
                <a:spcPct val="90000"/>
              </a:lnSpc>
              <a:spcBef>
                <a:spcPts val="1000"/>
              </a:spcBef>
              <a:buFont typeface="Arial" panose="020B0604020202020204" pitchFamily="34" charset="0"/>
              <a:buChar char="•"/>
              <a:defRPr/>
            </a:pPr>
            <a:r>
              <a:rPr lang="en-US" sz="4000" dirty="0">
                <a:solidFill>
                  <a:srgbClr val="0070C0"/>
                </a:solidFill>
              </a:rPr>
              <a:t>City - $50,000</a:t>
            </a:r>
          </a:p>
          <a:p>
            <a:pPr marL="1828800" lvl="2" indent="-228600">
              <a:lnSpc>
                <a:spcPct val="90000"/>
              </a:lnSpc>
              <a:spcBef>
                <a:spcPts val="1000"/>
              </a:spcBef>
              <a:buFont typeface="Arial" panose="020B0604020202020204" pitchFamily="34" charset="0"/>
              <a:buChar char="•"/>
              <a:defRPr/>
            </a:pPr>
            <a:r>
              <a:rPr lang="en-US" sz="4000" dirty="0">
                <a:solidFill>
                  <a:srgbClr val="0070C0"/>
                </a:solidFill>
              </a:rPr>
              <a:t>Area Entity - $10,000</a:t>
            </a:r>
          </a:p>
          <a:p>
            <a:pPr marL="1828800" lvl="2" indent="-228600">
              <a:lnSpc>
                <a:spcPct val="90000"/>
              </a:lnSpc>
              <a:spcBef>
                <a:spcPts val="1000"/>
              </a:spcBef>
              <a:buFont typeface="Arial" panose="020B0604020202020204" pitchFamily="34" charset="0"/>
              <a:buChar char="•"/>
              <a:defRPr/>
            </a:pPr>
            <a:r>
              <a:rPr lang="en-US" sz="4000" dirty="0">
                <a:solidFill>
                  <a:srgbClr val="0070C0"/>
                </a:solidFill>
              </a:rPr>
              <a:t>Anonymous Donor - $100,000</a:t>
            </a:r>
          </a:p>
        </p:txBody>
      </p:sp>
      <p:sp>
        <p:nvSpPr>
          <p:cNvPr id="30723" name="TextBox 1">
            <a:extLst>
              <a:ext uri="{FF2B5EF4-FFF2-40B4-BE49-F238E27FC236}">
                <a16:creationId xmlns:a16="http://schemas.microsoft.com/office/drawing/2014/main" xmlns="" id="{B473F9F7-0A02-43F8-9010-70B385519611}"/>
              </a:ext>
            </a:extLst>
          </p:cNvPr>
          <p:cNvSpPr txBox="1">
            <a:spLocks noChangeArrowheads="1"/>
          </p:cNvSpPr>
          <p:nvPr/>
        </p:nvSpPr>
        <p:spPr bwMode="auto">
          <a:xfrm>
            <a:off x="2152516" y="229708"/>
            <a:ext cx="788696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rgbClr val="FFFF00"/>
                </a:solidFill>
                <a:latin typeface="Arial" panose="020B0604020202020204" pitchFamily="34" charset="0"/>
                <a:cs typeface="Arial" panose="020B0604020202020204" pitchFamily="34" charset="0"/>
              </a:defRPr>
            </a:lvl1pPr>
            <a:lvl2pPr marL="742950" indent="-285750">
              <a:defRPr sz="2400" b="1">
                <a:solidFill>
                  <a:srgbClr val="FFFF00"/>
                </a:solidFill>
                <a:latin typeface="Arial" panose="020B0604020202020204" pitchFamily="34" charset="0"/>
                <a:cs typeface="Arial" panose="020B0604020202020204" pitchFamily="34" charset="0"/>
              </a:defRPr>
            </a:lvl2pPr>
            <a:lvl3pPr marL="1143000" indent="-228600">
              <a:defRPr sz="2400" b="1">
                <a:solidFill>
                  <a:srgbClr val="FFFF00"/>
                </a:solidFill>
                <a:latin typeface="Arial" panose="020B0604020202020204" pitchFamily="34" charset="0"/>
                <a:cs typeface="Arial" panose="020B0604020202020204" pitchFamily="34" charset="0"/>
              </a:defRPr>
            </a:lvl3pPr>
            <a:lvl4pPr marL="1600200" indent="-228600">
              <a:defRPr sz="2400" b="1">
                <a:solidFill>
                  <a:srgbClr val="FFFF00"/>
                </a:solidFill>
                <a:latin typeface="Arial" panose="020B0604020202020204" pitchFamily="34" charset="0"/>
                <a:cs typeface="Arial" panose="020B0604020202020204" pitchFamily="34" charset="0"/>
              </a:defRPr>
            </a:lvl4pPr>
            <a:lvl5pPr marL="2057400" indent="-228600">
              <a:defRPr sz="2400" b="1">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9pPr>
          </a:lstStyle>
          <a:p>
            <a:pPr eaLnBrk="1" hangingPunct="1"/>
            <a:r>
              <a:rPr lang="en-US" altLang="en-US" sz="6000" dirty="0">
                <a:solidFill>
                  <a:srgbClr val="0070C0"/>
                </a:solidFill>
                <a:latin typeface="+mj-lt"/>
                <a:ea typeface="+mj-ea"/>
                <a:cs typeface="+mj-cs"/>
              </a:rPr>
              <a:t>Support Already Inspired:</a:t>
            </a:r>
          </a:p>
        </p:txBody>
      </p:sp>
    </p:spTree>
    <p:extLst>
      <p:ext uri="{BB962C8B-B14F-4D97-AF65-F5344CB8AC3E}">
        <p14:creationId xmlns:p14="http://schemas.microsoft.com/office/powerpoint/2010/main" xmlns="" val="3472229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3">
            <a:extLst>
              <a:ext uri="{FF2B5EF4-FFF2-40B4-BE49-F238E27FC236}">
                <a16:creationId xmlns:a16="http://schemas.microsoft.com/office/drawing/2014/main" xmlns="" id="{AA12A136-CCD2-4D79-B6C0-153953E59042}"/>
              </a:ext>
            </a:extLst>
          </p:cNvPr>
          <p:cNvSpPr txBox="1">
            <a:spLocks noChangeArrowheads="1"/>
          </p:cNvSpPr>
          <p:nvPr/>
        </p:nvSpPr>
        <p:spPr bwMode="auto">
          <a:xfrm>
            <a:off x="-1" y="992189"/>
            <a:ext cx="12192001" cy="5719514"/>
          </a:xfrm>
          <a:prstGeom prst="rect">
            <a:avLst/>
          </a:prstGeom>
          <a:noFill/>
          <a:ln w="9525">
            <a:noFill/>
            <a:miter lim="800000"/>
            <a:headEnd/>
            <a:tailEnd/>
          </a:ln>
        </p:spPr>
        <p:txBody>
          <a:bodyPr wrap="square">
            <a:spAutoFit/>
          </a:bodyPr>
          <a:lstStyle/>
          <a:p>
            <a:pPr marL="914400" indent="-228600">
              <a:lnSpc>
                <a:spcPct val="90000"/>
              </a:lnSpc>
              <a:spcBef>
                <a:spcPts val="1000"/>
              </a:spcBef>
              <a:buFont typeface="Arial" panose="020B0604020202020204" pitchFamily="34" charset="0"/>
              <a:buChar char="•"/>
              <a:defRPr/>
            </a:pPr>
            <a:r>
              <a:rPr lang="en-US" sz="4000" dirty="0"/>
              <a:t>Inspiring Community</a:t>
            </a:r>
          </a:p>
          <a:p>
            <a:pPr marL="1828800" lvl="2" indent="-228600">
              <a:lnSpc>
                <a:spcPct val="90000"/>
              </a:lnSpc>
              <a:spcBef>
                <a:spcPts val="1000"/>
              </a:spcBef>
              <a:buFont typeface="Arial" panose="020B0604020202020204" pitchFamily="34" charset="0"/>
              <a:buChar char="•"/>
              <a:defRPr/>
            </a:pPr>
            <a:r>
              <a:rPr lang="en-US" sz="4000" dirty="0">
                <a:solidFill>
                  <a:srgbClr val="0070C0"/>
                </a:solidFill>
              </a:rPr>
              <a:t>Grants </a:t>
            </a:r>
          </a:p>
          <a:p>
            <a:pPr marL="2171700" lvl="3" indent="-228600">
              <a:lnSpc>
                <a:spcPct val="90000"/>
              </a:lnSpc>
              <a:spcBef>
                <a:spcPts val="1000"/>
              </a:spcBef>
              <a:buFont typeface="Arial" panose="020B0604020202020204" pitchFamily="34" charset="0"/>
              <a:buChar char="•"/>
              <a:defRPr/>
            </a:pPr>
            <a:r>
              <a:rPr lang="en-US" sz="4000" dirty="0"/>
              <a:t>Will provide grant writer to write grant requests</a:t>
            </a:r>
          </a:p>
          <a:p>
            <a:pPr marL="2171700" lvl="3" indent="-228600">
              <a:lnSpc>
                <a:spcPct val="90000"/>
              </a:lnSpc>
              <a:spcBef>
                <a:spcPts val="1000"/>
              </a:spcBef>
              <a:buFont typeface="Arial" panose="020B0604020202020204" pitchFamily="34" charset="0"/>
              <a:buChar char="•"/>
              <a:defRPr/>
            </a:pPr>
            <a:r>
              <a:rPr lang="en-US" sz="4000" dirty="0"/>
              <a:t>Will network with grantor to encourage approval</a:t>
            </a:r>
          </a:p>
          <a:p>
            <a:pPr marL="1828800" lvl="2" indent="-228600">
              <a:lnSpc>
                <a:spcPct val="90000"/>
              </a:lnSpc>
              <a:spcBef>
                <a:spcPts val="1000"/>
              </a:spcBef>
              <a:buFont typeface="Arial" panose="020B0604020202020204" pitchFamily="34" charset="0"/>
              <a:buChar char="•"/>
              <a:defRPr/>
            </a:pPr>
            <a:r>
              <a:rPr lang="en-US" sz="4000" dirty="0">
                <a:solidFill>
                  <a:srgbClr val="0070C0"/>
                </a:solidFill>
              </a:rPr>
              <a:t>Fundraising:</a:t>
            </a:r>
          </a:p>
          <a:p>
            <a:pPr marL="2171700" lvl="3" indent="-228600">
              <a:lnSpc>
                <a:spcPct val="90000"/>
              </a:lnSpc>
              <a:spcBef>
                <a:spcPts val="1000"/>
              </a:spcBef>
              <a:buFont typeface="Arial" panose="020B0604020202020204" pitchFamily="34" charset="0"/>
              <a:buChar char="•"/>
              <a:defRPr/>
            </a:pPr>
            <a:r>
              <a:rPr lang="en-US" sz="4000" dirty="0"/>
              <a:t>Will mentor Steering Committee and Fundraising Chair as desired</a:t>
            </a:r>
          </a:p>
        </p:txBody>
      </p:sp>
      <p:sp>
        <p:nvSpPr>
          <p:cNvPr id="31747" name="TextBox 1">
            <a:extLst>
              <a:ext uri="{FF2B5EF4-FFF2-40B4-BE49-F238E27FC236}">
                <a16:creationId xmlns:a16="http://schemas.microsoft.com/office/drawing/2014/main" xmlns="" id="{853A4981-E625-46EE-BD4A-266777AC7797}"/>
              </a:ext>
            </a:extLst>
          </p:cNvPr>
          <p:cNvSpPr txBox="1">
            <a:spLocks noChangeArrowheads="1"/>
          </p:cNvSpPr>
          <p:nvPr/>
        </p:nvSpPr>
        <p:spPr bwMode="auto">
          <a:xfrm>
            <a:off x="2242444" y="127247"/>
            <a:ext cx="770711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rgbClr val="FFFF00"/>
                </a:solidFill>
                <a:latin typeface="Arial" panose="020B0604020202020204" pitchFamily="34" charset="0"/>
                <a:cs typeface="Arial" panose="020B0604020202020204" pitchFamily="34" charset="0"/>
              </a:defRPr>
            </a:lvl1pPr>
            <a:lvl2pPr marL="742950" indent="-285750">
              <a:defRPr sz="2400" b="1">
                <a:solidFill>
                  <a:srgbClr val="FFFF00"/>
                </a:solidFill>
                <a:latin typeface="Arial" panose="020B0604020202020204" pitchFamily="34" charset="0"/>
                <a:cs typeface="Arial" panose="020B0604020202020204" pitchFamily="34" charset="0"/>
              </a:defRPr>
            </a:lvl2pPr>
            <a:lvl3pPr marL="1143000" indent="-228600">
              <a:defRPr sz="2400" b="1">
                <a:solidFill>
                  <a:srgbClr val="FFFF00"/>
                </a:solidFill>
                <a:latin typeface="Arial" panose="020B0604020202020204" pitchFamily="34" charset="0"/>
                <a:cs typeface="Arial" panose="020B0604020202020204" pitchFamily="34" charset="0"/>
              </a:defRPr>
            </a:lvl3pPr>
            <a:lvl4pPr marL="1600200" indent="-228600">
              <a:defRPr sz="2400" b="1">
                <a:solidFill>
                  <a:srgbClr val="FFFF00"/>
                </a:solidFill>
                <a:latin typeface="Arial" panose="020B0604020202020204" pitchFamily="34" charset="0"/>
                <a:cs typeface="Arial" panose="020B0604020202020204" pitchFamily="34" charset="0"/>
              </a:defRPr>
            </a:lvl4pPr>
            <a:lvl5pPr marL="2057400" indent="-228600">
              <a:defRPr sz="2400" b="1">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9pPr>
          </a:lstStyle>
          <a:p>
            <a:pPr eaLnBrk="1" hangingPunct="1"/>
            <a:r>
              <a:rPr lang="en-US" altLang="en-US" sz="5400" dirty="0">
                <a:solidFill>
                  <a:srgbClr val="0070C0"/>
                </a:solidFill>
                <a:latin typeface="+mj-lt"/>
                <a:ea typeface="+mj-ea"/>
                <a:cs typeface="+mj-cs"/>
              </a:rPr>
              <a:t>Additional Support Offered:</a:t>
            </a:r>
          </a:p>
        </p:txBody>
      </p:sp>
    </p:spTree>
    <p:extLst>
      <p:ext uri="{BB962C8B-B14F-4D97-AF65-F5344CB8AC3E}">
        <p14:creationId xmlns:p14="http://schemas.microsoft.com/office/powerpoint/2010/main" xmlns="" val="3730595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D8B3FD-0FDD-4DD2-AF5F-481C3085FD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F5D3528-4DB9-423A-AF23-388D457C306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3203485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3">
            <a:extLst>
              <a:ext uri="{FF2B5EF4-FFF2-40B4-BE49-F238E27FC236}">
                <a16:creationId xmlns:a16="http://schemas.microsoft.com/office/drawing/2014/main" xmlns="" id="{1B1392A4-8EAB-4B91-873E-A49086C57365}"/>
              </a:ext>
            </a:extLst>
          </p:cNvPr>
          <p:cNvSpPr txBox="1">
            <a:spLocks noChangeArrowheads="1"/>
          </p:cNvSpPr>
          <p:nvPr/>
        </p:nvSpPr>
        <p:spPr bwMode="auto">
          <a:xfrm>
            <a:off x="0" y="1468438"/>
            <a:ext cx="12192000" cy="4611519"/>
          </a:xfrm>
          <a:prstGeom prst="rect">
            <a:avLst/>
          </a:prstGeom>
          <a:noFill/>
          <a:ln w="9525">
            <a:noFill/>
            <a:miter lim="800000"/>
            <a:headEnd/>
            <a:tailEnd/>
          </a:ln>
        </p:spPr>
        <p:txBody>
          <a:bodyPr wrap="square">
            <a:spAutoFit/>
          </a:bodyPr>
          <a:lstStyle/>
          <a:p>
            <a:pPr marL="914400" indent="-228600">
              <a:lnSpc>
                <a:spcPct val="90000"/>
              </a:lnSpc>
              <a:spcBef>
                <a:spcPts val="1000"/>
              </a:spcBef>
              <a:buFont typeface="Arial" panose="020B0604020202020204" pitchFamily="34" charset="0"/>
              <a:buChar char="•"/>
              <a:defRPr/>
            </a:pPr>
            <a:r>
              <a:rPr lang="en-US" sz="4000" dirty="0"/>
              <a:t>Inspiring Community</a:t>
            </a:r>
          </a:p>
          <a:p>
            <a:pPr marL="1828800" lvl="2" indent="-228600">
              <a:lnSpc>
                <a:spcPct val="90000"/>
              </a:lnSpc>
              <a:spcBef>
                <a:spcPts val="1000"/>
              </a:spcBef>
              <a:buFont typeface="Arial" panose="020B0604020202020204" pitchFamily="34" charset="0"/>
              <a:buChar char="•"/>
              <a:defRPr/>
            </a:pPr>
            <a:r>
              <a:rPr lang="en-US" sz="4000" dirty="0">
                <a:solidFill>
                  <a:srgbClr val="0070C0"/>
                </a:solidFill>
              </a:rPr>
              <a:t>Administration</a:t>
            </a:r>
          </a:p>
          <a:p>
            <a:pPr marL="2171700" lvl="3" indent="-228600">
              <a:lnSpc>
                <a:spcPct val="90000"/>
              </a:lnSpc>
              <a:spcBef>
                <a:spcPts val="1000"/>
              </a:spcBef>
              <a:buFont typeface="Arial" panose="020B0604020202020204" pitchFamily="34" charset="0"/>
              <a:buChar char="•"/>
              <a:defRPr/>
            </a:pPr>
            <a:r>
              <a:rPr lang="en-US" sz="4000" dirty="0"/>
              <a:t>Will print and mail your fundraising mailing </a:t>
            </a:r>
          </a:p>
          <a:p>
            <a:pPr marL="2171700" lvl="3" indent="-228600">
              <a:lnSpc>
                <a:spcPct val="90000"/>
              </a:lnSpc>
              <a:spcBef>
                <a:spcPts val="1000"/>
              </a:spcBef>
              <a:buFont typeface="Arial" panose="020B0604020202020204" pitchFamily="34" charset="0"/>
              <a:buChar char="•"/>
              <a:defRPr/>
            </a:pPr>
            <a:r>
              <a:rPr lang="en-US" sz="4000" dirty="0"/>
              <a:t>Will be the Non-Profit -501c(3) accepting &amp; receipting checks</a:t>
            </a:r>
          </a:p>
          <a:p>
            <a:pPr marL="2171700" lvl="3" indent="-228600">
              <a:lnSpc>
                <a:spcPct val="90000"/>
              </a:lnSpc>
              <a:spcBef>
                <a:spcPts val="1000"/>
              </a:spcBef>
              <a:buFont typeface="Arial" panose="020B0604020202020204" pitchFamily="34" charset="0"/>
              <a:buChar char="•"/>
              <a:defRPr/>
            </a:pPr>
            <a:r>
              <a:rPr lang="en-US" sz="4000" dirty="0"/>
              <a:t>Send Thank </a:t>
            </a:r>
            <a:r>
              <a:rPr lang="en-US" sz="4000" dirty="0" err="1"/>
              <a:t>Yous</a:t>
            </a:r>
            <a:endParaRPr lang="en-US" sz="4000" dirty="0"/>
          </a:p>
          <a:p>
            <a:pPr marL="2171700" lvl="3" indent="-228600">
              <a:lnSpc>
                <a:spcPct val="90000"/>
              </a:lnSpc>
              <a:spcBef>
                <a:spcPts val="1000"/>
              </a:spcBef>
              <a:buFont typeface="Arial" panose="020B0604020202020204" pitchFamily="34" charset="0"/>
              <a:buChar char="•"/>
              <a:defRPr/>
            </a:pPr>
            <a:r>
              <a:rPr lang="en-US" sz="4000" dirty="0"/>
              <a:t>Pay Bills</a:t>
            </a:r>
          </a:p>
        </p:txBody>
      </p:sp>
      <p:sp>
        <p:nvSpPr>
          <p:cNvPr id="2051" name="TextBox 1">
            <a:extLst>
              <a:ext uri="{FF2B5EF4-FFF2-40B4-BE49-F238E27FC236}">
                <a16:creationId xmlns:a16="http://schemas.microsoft.com/office/drawing/2014/main" xmlns="" id="{BD2F9105-B730-4B3E-8385-FACFCE3A8317}"/>
              </a:ext>
            </a:extLst>
          </p:cNvPr>
          <p:cNvSpPr txBox="1">
            <a:spLocks noChangeArrowheads="1"/>
          </p:cNvSpPr>
          <p:nvPr/>
        </p:nvSpPr>
        <p:spPr bwMode="auto">
          <a:xfrm>
            <a:off x="2242445" y="247650"/>
            <a:ext cx="770711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rgbClr val="FFFF00"/>
                </a:solidFill>
                <a:latin typeface="Arial" panose="020B0604020202020204" pitchFamily="34" charset="0"/>
                <a:cs typeface="Arial" panose="020B0604020202020204" pitchFamily="34" charset="0"/>
              </a:defRPr>
            </a:lvl1pPr>
            <a:lvl2pPr marL="742950" indent="-285750">
              <a:defRPr sz="2400" b="1">
                <a:solidFill>
                  <a:srgbClr val="FFFF00"/>
                </a:solidFill>
                <a:latin typeface="Arial" panose="020B0604020202020204" pitchFamily="34" charset="0"/>
                <a:cs typeface="Arial" panose="020B0604020202020204" pitchFamily="34" charset="0"/>
              </a:defRPr>
            </a:lvl2pPr>
            <a:lvl3pPr marL="1143000" indent="-228600">
              <a:defRPr sz="2400" b="1">
                <a:solidFill>
                  <a:srgbClr val="FFFF00"/>
                </a:solidFill>
                <a:latin typeface="Arial" panose="020B0604020202020204" pitchFamily="34" charset="0"/>
                <a:cs typeface="Arial" panose="020B0604020202020204" pitchFamily="34" charset="0"/>
              </a:defRPr>
            </a:lvl3pPr>
            <a:lvl4pPr marL="1600200" indent="-228600">
              <a:defRPr sz="2400" b="1">
                <a:solidFill>
                  <a:srgbClr val="FFFF00"/>
                </a:solidFill>
                <a:latin typeface="Arial" panose="020B0604020202020204" pitchFamily="34" charset="0"/>
                <a:cs typeface="Arial" panose="020B0604020202020204" pitchFamily="34" charset="0"/>
              </a:defRPr>
            </a:lvl4pPr>
            <a:lvl5pPr marL="2057400" indent="-228600">
              <a:defRPr sz="2400" b="1">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9pPr>
          </a:lstStyle>
          <a:p>
            <a:pPr eaLnBrk="1" hangingPunct="1"/>
            <a:r>
              <a:rPr lang="en-US" altLang="en-US" sz="5400" dirty="0">
                <a:solidFill>
                  <a:srgbClr val="0070C0"/>
                </a:solidFill>
                <a:latin typeface="+mj-lt"/>
                <a:ea typeface="+mj-ea"/>
                <a:cs typeface="+mj-cs"/>
              </a:rPr>
              <a:t>Additional Support Offered:</a:t>
            </a:r>
          </a:p>
        </p:txBody>
      </p:sp>
    </p:spTree>
    <p:extLst>
      <p:ext uri="{BB962C8B-B14F-4D97-AF65-F5344CB8AC3E}">
        <p14:creationId xmlns:p14="http://schemas.microsoft.com/office/powerpoint/2010/main" xmlns="" val="395409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7200" b="1" dirty="0"/>
              <a:t>Questions/Comments</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243707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a:extLst>
              <a:ext uri="{FF2B5EF4-FFF2-40B4-BE49-F238E27FC236}">
                <a16:creationId xmlns:a16="http://schemas.microsoft.com/office/drawing/2014/main" xmlns="" id="{6E155304-7725-4782-9D21-D0293C23A141}"/>
              </a:ext>
            </a:extLst>
          </p:cNvPr>
          <p:cNvSpPr>
            <a:spLocks noGrp="1"/>
          </p:cNvSpPr>
          <p:nvPr>
            <p:ph type="title"/>
          </p:nvPr>
        </p:nvSpPr>
        <p:spPr/>
        <p:txBody>
          <a:bodyPr/>
          <a:lstStyle/>
          <a:p>
            <a:r>
              <a:rPr lang="en-US" altLang="en-US" sz="6000" b="1" dirty="0">
                <a:solidFill>
                  <a:srgbClr val="0070C0"/>
                </a:solidFill>
              </a:rPr>
              <a:t>Next steps…</a:t>
            </a:r>
          </a:p>
        </p:txBody>
      </p:sp>
      <p:sp>
        <p:nvSpPr>
          <p:cNvPr id="5" name="Content Placeholder 4">
            <a:extLst>
              <a:ext uri="{FF2B5EF4-FFF2-40B4-BE49-F238E27FC236}">
                <a16:creationId xmlns:a16="http://schemas.microsoft.com/office/drawing/2014/main" xmlns="" id="{72109CE7-0DEB-4F0F-89B5-392BEC780688}"/>
              </a:ext>
            </a:extLst>
          </p:cNvPr>
          <p:cNvSpPr>
            <a:spLocks noGrp="1"/>
          </p:cNvSpPr>
          <p:nvPr>
            <p:ph idx="1"/>
          </p:nvPr>
        </p:nvSpPr>
        <p:spPr>
          <a:xfrm>
            <a:off x="838200" y="1609725"/>
            <a:ext cx="10915650" cy="4829175"/>
          </a:xfrm>
        </p:spPr>
        <p:txBody>
          <a:bodyPr rtlCol="0">
            <a:normAutofit fontScale="92500" lnSpcReduction="10000"/>
          </a:bodyPr>
          <a:lstStyle/>
          <a:p>
            <a:pPr fontAlgn="auto">
              <a:spcAft>
                <a:spcPts val="0"/>
              </a:spcAft>
              <a:defRPr/>
            </a:pPr>
            <a:r>
              <a:rPr lang="en-US" dirty="0"/>
              <a:t>Form a steering committee to….</a:t>
            </a:r>
          </a:p>
          <a:p>
            <a:pPr lvl="1" fontAlgn="auto">
              <a:spcAft>
                <a:spcPts val="0"/>
              </a:spcAft>
              <a:defRPr/>
            </a:pPr>
            <a:r>
              <a:rPr lang="en-US" sz="2800" dirty="0"/>
              <a:t>Determine Replacement Viability (is there support – time, talent &amp; resources)</a:t>
            </a:r>
          </a:p>
          <a:p>
            <a:pPr lvl="1" fontAlgn="auto">
              <a:spcAft>
                <a:spcPts val="0"/>
              </a:spcAft>
              <a:defRPr/>
            </a:pPr>
            <a:r>
              <a:rPr lang="en-US" sz="2800" dirty="0"/>
              <a:t>Receive steering committee report/recommendation by Sat. Nov. 10th</a:t>
            </a:r>
          </a:p>
          <a:p>
            <a:pPr lvl="1" fontAlgn="auto">
              <a:spcAft>
                <a:spcPts val="0"/>
              </a:spcAft>
              <a:buFont typeface="Arial" panose="020B0604020202020204" pitchFamily="34" charset="0"/>
              <a:buNone/>
              <a:defRPr/>
            </a:pPr>
            <a:endParaRPr lang="en-US" sz="2800" dirty="0"/>
          </a:p>
          <a:p>
            <a:pPr fontAlgn="auto">
              <a:spcAft>
                <a:spcPts val="0"/>
              </a:spcAft>
              <a:defRPr/>
            </a:pPr>
            <a:r>
              <a:rPr lang="en-US" dirty="0"/>
              <a:t>For Replacement – steering committee would continue work in 4</a:t>
            </a:r>
            <a:r>
              <a:rPr lang="en-US" baseline="30000" dirty="0"/>
              <a:t>th</a:t>
            </a:r>
            <a:r>
              <a:rPr lang="en-US" dirty="0"/>
              <a:t> quarter of 2018 to…</a:t>
            </a:r>
          </a:p>
          <a:p>
            <a:pPr lvl="1" fontAlgn="auto">
              <a:spcAft>
                <a:spcPts val="0"/>
              </a:spcAft>
              <a:defRPr/>
            </a:pPr>
            <a:r>
              <a:rPr lang="en-US" sz="2800" dirty="0"/>
              <a:t>Finalize Design/Cost</a:t>
            </a:r>
          </a:p>
          <a:p>
            <a:pPr lvl="1" fontAlgn="auto">
              <a:spcAft>
                <a:spcPts val="0"/>
              </a:spcAft>
              <a:defRPr/>
            </a:pPr>
            <a:r>
              <a:rPr lang="en-US" sz="2800" dirty="0"/>
              <a:t>Develop funding and construction timelines</a:t>
            </a:r>
          </a:p>
          <a:p>
            <a:pPr lvl="1" fontAlgn="auto">
              <a:spcAft>
                <a:spcPts val="0"/>
              </a:spcAft>
              <a:defRPr/>
            </a:pPr>
            <a:r>
              <a:rPr lang="en-US" sz="2800" dirty="0"/>
              <a:t>Determine Funding Approach – is a ‘community build’ possible?</a:t>
            </a:r>
          </a:p>
          <a:p>
            <a:pPr lvl="1" fontAlgn="auto">
              <a:spcAft>
                <a:spcPts val="0"/>
              </a:spcAft>
              <a:defRPr/>
            </a:pPr>
            <a:r>
              <a:rPr lang="en-US" sz="2800" dirty="0"/>
              <a:t>Work with development committee/fund raisers to accumulate necessary funds and/or ‘gifts-in-kind’</a:t>
            </a:r>
            <a:endParaRPr lang="en-US" dirty="0"/>
          </a:p>
          <a:p>
            <a:pPr fontAlgn="auto">
              <a:spcAft>
                <a:spcPts val="0"/>
              </a:spcAft>
              <a:defRPr/>
            </a:pPr>
            <a:endParaRPr lang="en-US" dirty="0"/>
          </a:p>
          <a:p>
            <a:pPr lvl="1" fontAlgn="auto">
              <a:spcAft>
                <a:spcPts val="0"/>
              </a:spcAft>
              <a:defRPr/>
            </a:pPr>
            <a:endParaRPr lang="en-US" dirty="0"/>
          </a:p>
          <a:p>
            <a:pPr fontAlgn="auto">
              <a:spcAft>
                <a:spcPts val="0"/>
              </a:spcAft>
              <a:defRPr/>
            </a:pPr>
            <a:endParaRPr lang="en-US" dirty="0"/>
          </a:p>
        </p:txBody>
      </p:sp>
    </p:spTree>
    <p:extLst>
      <p:ext uri="{BB962C8B-B14F-4D97-AF65-F5344CB8AC3E}">
        <p14:creationId xmlns:p14="http://schemas.microsoft.com/office/powerpoint/2010/main" xmlns="" val="3550644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84C0740E-BC24-4A7F-838E-1C4E449DD7AD}"/>
              </a:ext>
            </a:extLst>
          </p:cNvPr>
          <p:cNvSpPr>
            <a:spLocks noGrp="1"/>
          </p:cNvSpPr>
          <p:nvPr>
            <p:ph type="title"/>
          </p:nvPr>
        </p:nvSpPr>
        <p:spPr/>
        <p:txBody>
          <a:bodyPr/>
          <a:lstStyle/>
          <a:p>
            <a:r>
              <a:rPr lang="en-US" altLang="en-US" sz="6000" b="1" dirty="0">
                <a:solidFill>
                  <a:srgbClr val="0070C0"/>
                </a:solidFill>
              </a:rPr>
              <a:t>Next steps…</a:t>
            </a:r>
            <a:endParaRPr lang="en-US" altLang="en-US" sz="6000" dirty="0">
              <a:solidFill>
                <a:srgbClr val="0070C0"/>
              </a:solidFill>
            </a:endParaRPr>
          </a:p>
        </p:txBody>
      </p:sp>
      <p:sp>
        <p:nvSpPr>
          <p:cNvPr id="33795" name="Content Placeholder 2">
            <a:extLst>
              <a:ext uri="{FF2B5EF4-FFF2-40B4-BE49-F238E27FC236}">
                <a16:creationId xmlns:a16="http://schemas.microsoft.com/office/drawing/2014/main" xmlns="" id="{81C7864B-B64A-4D1E-9ECC-E14F08CFC336}"/>
              </a:ext>
            </a:extLst>
          </p:cNvPr>
          <p:cNvSpPr>
            <a:spLocks noGrp="1"/>
          </p:cNvSpPr>
          <p:nvPr>
            <p:ph idx="1"/>
          </p:nvPr>
        </p:nvSpPr>
        <p:spPr/>
        <p:txBody>
          <a:bodyPr/>
          <a:lstStyle/>
          <a:p>
            <a:pPr>
              <a:buFont typeface="Arial" panose="020B0604020202020204" pitchFamily="34" charset="0"/>
              <a:buNone/>
            </a:pPr>
            <a:r>
              <a:rPr lang="en-US" altLang="en-US" sz="4000" b="1" dirty="0"/>
              <a:t>PLEASE COMPLETE THE FORM</a:t>
            </a:r>
          </a:p>
          <a:p>
            <a:r>
              <a:rPr lang="en-US" altLang="en-US" sz="3200" dirty="0"/>
              <a:t>Gauging your interest/level of involvement and/or support</a:t>
            </a:r>
          </a:p>
          <a:p>
            <a:r>
              <a:rPr lang="en-US" altLang="en-US" sz="3200" dirty="0"/>
              <a:t>Asking about others who could/should be involved.</a:t>
            </a:r>
          </a:p>
          <a:p>
            <a:endParaRPr lang="en-US" altLang="en-US" sz="3200" dirty="0"/>
          </a:p>
          <a:p>
            <a:pPr>
              <a:buFont typeface="Arial" panose="020B0604020202020204" pitchFamily="34" charset="0"/>
              <a:buNone/>
            </a:pPr>
            <a:r>
              <a:rPr lang="en-US" altLang="en-US" sz="4000" b="1" dirty="0"/>
              <a:t>RETURN THE FORM TO ANGIE, LUKE, GENE OR BARB – HOPEFULLY AS YOU DEPART</a:t>
            </a:r>
          </a:p>
        </p:txBody>
      </p:sp>
    </p:spTree>
    <p:extLst>
      <p:ext uri="{BB962C8B-B14F-4D97-AF65-F5344CB8AC3E}">
        <p14:creationId xmlns:p14="http://schemas.microsoft.com/office/powerpoint/2010/main" xmlns="" val="1375479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xmlns="" id="{81C7864B-B64A-4D1E-9ECC-E14F08CFC336}"/>
              </a:ext>
            </a:extLst>
          </p:cNvPr>
          <p:cNvSpPr>
            <a:spLocks noGrp="1"/>
          </p:cNvSpPr>
          <p:nvPr>
            <p:ph idx="1"/>
          </p:nvPr>
        </p:nvSpPr>
        <p:spPr>
          <a:xfrm>
            <a:off x="-1490932" y="2141537"/>
            <a:ext cx="10515600" cy="4351338"/>
          </a:xfrm>
        </p:spPr>
        <p:txBody>
          <a:bodyPr>
            <a:normAutofit fontScale="92500" lnSpcReduction="10000"/>
          </a:bodyPr>
          <a:lstStyle/>
          <a:p>
            <a:pPr algn="ctr">
              <a:buFont typeface="Arial" panose="020B0604020202020204" pitchFamily="34" charset="0"/>
              <a:buNone/>
            </a:pPr>
            <a:r>
              <a:rPr lang="en-US" altLang="en-US" sz="2400" b="1" dirty="0"/>
              <a:t>Gene Weber: 608-778-6914</a:t>
            </a:r>
          </a:p>
          <a:p>
            <a:pPr algn="ctr">
              <a:buFont typeface="Arial" panose="020B0604020202020204" pitchFamily="34" charset="0"/>
              <a:buNone/>
            </a:pPr>
            <a:r>
              <a:rPr lang="en-US" altLang="en-US" sz="2400" b="1" dirty="0">
                <a:hlinkClick r:id="rId2"/>
              </a:rPr>
              <a:t>geneweber4@gmail.com</a:t>
            </a:r>
            <a:r>
              <a:rPr lang="en-US" altLang="en-US" sz="2400" b="1" dirty="0"/>
              <a:t/>
            </a:r>
            <a:br>
              <a:rPr lang="en-US" altLang="en-US" sz="2400" b="1" dirty="0"/>
            </a:br>
            <a:endParaRPr lang="en-US" altLang="en-US" sz="2400" b="1" dirty="0"/>
          </a:p>
          <a:p>
            <a:pPr algn="ctr">
              <a:buFont typeface="Arial" panose="020B0604020202020204" pitchFamily="34" charset="0"/>
              <a:buNone/>
            </a:pPr>
            <a:r>
              <a:rPr lang="en-US" altLang="en-US" sz="2400" b="1" dirty="0"/>
              <a:t>Angie Wright: 608-778-9652</a:t>
            </a:r>
          </a:p>
          <a:p>
            <a:pPr algn="ctr">
              <a:buFont typeface="Arial" panose="020B0604020202020204" pitchFamily="34" charset="0"/>
              <a:buNone/>
            </a:pPr>
            <a:r>
              <a:rPr lang="en-US" altLang="en-US" sz="2400" b="1" dirty="0">
                <a:hlinkClick r:id="rId3"/>
              </a:rPr>
              <a:t>angie.wrightwi@gmail.com</a:t>
            </a:r>
            <a:r>
              <a:rPr lang="en-US" altLang="en-US" sz="2400" b="1" dirty="0"/>
              <a:t/>
            </a:r>
            <a:br>
              <a:rPr lang="en-US" altLang="en-US" sz="2400" b="1" dirty="0"/>
            </a:br>
            <a:endParaRPr lang="en-US" altLang="en-US" sz="2400" b="1" dirty="0"/>
          </a:p>
          <a:p>
            <a:pPr algn="ctr">
              <a:buFont typeface="Arial" panose="020B0604020202020204" pitchFamily="34" charset="0"/>
              <a:buNone/>
            </a:pPr>
            <a:r>
              <a:rPr lang="en-US" altLang="en-US" sz="2400" b="1" dirty="0"/>
              <a:t>Barb </a:t>
            </a:r>
            <a:r>
              <a:rPr lang="en-US" altLang="en-US" sz="2400" b="1" dirty="0" err="1"/>
              <a:t>Daus</a:t>
            </a:r>
            <a:r>
              <a:rPr lang="en-US" altLang="en-US" sz="2400" b="1" dirty="0"/>
              <a:t>: 608-348-3365</a:t>
            </a:r>
          </a:p>
          <a:p>
            <a:pPr algn="ctr">
              <a:buFont typeface="Arial" panose="020B0604020202020204" pitchFamily="34" charset="0"/>
              <a:buNone/>
            </a:pPr>
            <a:r>
              <a:rPr lang="en-US" altLang="en-US" sz="2400" b="1" dirty="0">
                <a:hlinkClick r:id="rId4"/>
              </a:rPr>
              <a:t>barbdaus@gmail.com</a:t>
            </a:r>
            <a:endParaRPr lang="en-US" altLang="en-US" sz="2400" b="1" dirty="0"/>
          </a:p>
          <a:p>
            <a:pPr algn="ctr">
              <a:buFont typeface="Arial" panose="020B0604020202020204" pitchFamily="34" charset="0"/>
              <a:buNone/>
            </a:pPr>
            <a:endParaRPr lang="en-US" altLang="en-US" sz="2400" b="1" dirty="0"/>
          </a:p>
          <a:p>
            <a:pPr algn="ctr">
              <a:buFont typeface="Arial" panose="020B0604020202020204" pitchFamily="34" charset="0"/>
              <a:buNone/>
            </a:pPr>
            <a:r>
              <a:rPr lang="en-US" altLang="en-US" sz="2400" b="1" dirty="0"/>
              <a:t>Luke Peters: 608-348-1827</a:t>
            </a:r>
          </a:p>
          <a:p>
            <a:pPr algn="ctr">
              <a:buFont typeface="Arial" panose="020B0604020202020204" pitchFamily="34" charset="0"/>
              <a:buNone/>
            </a:pPr>
            <a:r>
              <a:rPr lang="en-US" altLang="en-US" sz="2400" b="1" dirty="0">
                <a:hlinkClick r:id="rId5"/>
              </a:rPr>
              <a:t>petersl@platteville.org</a:t>
            </a:r>
            <a:endParaRPr lang="en-US" altLang="en-US" sz="2400" b="1" dirty="0"/>
          </a:p>
          <a:p>
            <a:pPr>
              <a:buFont typeface="Arial" panose="020B0604020202020204" pitchFamily="34" charset="0"/>
              <a:buNone/>
            </a:pPr>
            <a:endParaRPr lang="en-US" altLang="en-US" sz="2400" b="1" dirty="0"/>
          </a:p>
        </p:txBody>
      </p:sp>
      <p:sp>
        <p:nvSpPr>
          <p:cNvPr id="3" name="Title 2">
            <a:extLst>
              <a:ext uri="{FF2B5EF4-FFF2-40B4-BE49-F238E27FC236}">
                <a16:creationId xmlns:a16="http://schemas.microsoft.com/office/drawing/2014/main" xmlns="" id="{21DC5982-B20D-4E9B-A04E-88C4DAE0B4EA}"/>
              </a:ext>
            </a:extLst>
          </p:cNvPr>
          <p:cNvSpPr>
            <a:spLocks noGrp="1"/>
          </p:cNvSpPr>
          <p:nvPr>
            <p:ph type="title"/>
          </p:nvPr>
        </p:nvSpPr>
        <p:spPr/>
        <p:txBody>
          <a:bodyPr/>
          <a:lstStyle/>
          <a:p>
            <a:endParaRPr lang="en-US" dirty="0"/>
          </a:p>
        </p:txBody>
      </p:sp>
      <p:sp>
        <p:nvSpPr>
          <p:cNvPr id="7" name="Title 5">
            <a:extLst>
              <a:ext uri="{FF2B5EF4-FFF2-40B4-BE49-F238E27FC236}">
                <a16:creationId xmlns:a16="http://schemas.microsoft.com/office/drawing/2014/main" xmlns="" id="{D887DC63-220C-4CC8-9F9D-10EB1A37D4A6}"/>
              </a:ext>
            </a:extLst>
          </p:cNvPr>
          <p:cNvSpPr txBox="1">
            <a:spLocks/>
          </p:cNvSpPr>
          <p:nvPr/>
        </p:nvSpPr>
        <p:spPr>
          <a:xfrm>
            <a:off x="838200" y="4190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solidFill>
                  <a:srgbClr val="0070C0"/>
                </a:solidFill>
              </a:rPr>
              <a:t>Thank you for coming!</a:t>
            </a:r>
          </a:p>
        </p:txBody>
      </p:sp>
      <p:pic>
        <p:nvPicPr>
          <p:cNvPr id="5" name="Picture 4">
            <a:extLst>
              <a:ext uri="{FF2B5EF4-FFF2-40B4-BE49-F238E27FC236}">
                <a16:creationId xmlns:a16="http://schemas.microsoft.com/office/drawing/2014/main" xmlns="" id="{098E6C8F-A7C1-43C9-9E71-492D2A676430}"/>
              </a:ext>
            </a:extLst>
          </p:cNvPr>
          <p:cNvPicPr>
            <a:picLocks noChangeAspect="1"/>
          </p:cNvPicPr>
          <p:nvPr/>
        </p:nvPicPr>
        <p:blipFill>
          <a:blip r:embed="rId6" cstate="print"/>
          <a:stretch>
            <a:fillRect/>
          </a:stretch>
        </p:blipFill>
        <p:spPr>
          <a:xfrm>
            <a:off x="6402809" y="1951755"/>
            <a:ext cx="4311199" cy="4333949"/>
          </a:xfrm>
          <a:prstGeom prst="rect">
            <a:avLst/>
          </a:prstGeom>
        </p:spPr>
      </p:pic>
    </p:spTree>
    <p:extLst>
      <p:ext uri="{BB962C8B-B14F-4D97-AF65-F5344CB8AC3E}">
        <p14:creationId xmlns:p14="http://schemas.microsoft.com/office/powerpoint/2010/main" xmlns="" val="3578723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E9BE0-BB16-4179-9DFB-0146F37F9FD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xmlns="" val="1513610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B1CC970-9A69-41D5-8E16-0791A0199B7D}"/>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xmlns="" id="{6B72B7FF-C119-4008-8B78-4AE7E917AB97}"/>
              </a:ext>
            </a:extLst>
          </p:cNvPr>
          <p:cNvPicPr>
            <a:picLocks noChangeAspect="1"/>
          </p:cNvPicPr>
          <p:nvPr/>
        </p:nvPicPr>
        <p:blipFill>
          <a:blip r:embed="rId2" cstate="print"/>
          <a:stretch>
            <a:fillRect/>
          </a:stretch>
        </p:blipFill>
        <p:spPr>
          <a:xfrm>
            <a:off x="0" y="0"/>
            <a:ext cx="18291337" cy="7734300"/>
          </a:xfrm>
          <a:prstGeom prst="rect">
            <a:avLst/>
          </a:prstGeom>
        </p:spPr>
      </p:pic>
      <p:sp>
        <p:nvSpPr>
          <p:cNvPr id="7" name="Arrow: Up 6">
            <a:extLst>
              <a:ext uri="{FF2B5EF4-FFF2-40B4-BE49-F238E27FC236}">
                <a16:creationId xmlns:a16="http://schemas.microsoft.com/office/drawing/2014/main" xmlns="" id="{39B28210-C354-4E7F-A994-BF0A06E1F669}"/>
              </a:ext>
            </a:extLst>
          </p:cNvPr>
          <p:cNvSpPr/>
          <p:nvPr/>
        </p:nvSpPr>
        <p:spPr>
          <a:xfrm rot="18644518">
            <a:off x="4648200" y="3708857"/>
            <a:ext cx="1574800" cy="2149475"/>
          </a:xfrm>
          <a:prstGeom prst="up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159862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2C335-9DB6-4984-B96A-CA5E0A9553F7}"/>
              </a:ext>
            </a:extLst>
          </p:cNvPr>
          <p:cNvSpPr>
            <a:spLocks noGrp="1"/>
          </p:cNvSpPr>
          <p:nvPr>
            <p:ph type="title"/>
          </p:nvPr>
        </p:nvSpPr>
        <p:spPr/>
        <p:txBody>
          <a:bodyPr>
            <a:noAutofit/>
          </a:bodyPr>
          <a:lstStyle/>
          <a:p>
            <a:pPr algn="ctr"/>
            <a:r>
              <a:rPr lang="en-US" sz="5400" b="1" dirty="0">
                <a:solidFill>
                  <a:srgbClr val="0070C0"/>
                </a:solidFill>
              </a:rPr>
              <a:t>A Brief History</a:t>
            </a:r>
          </a:p>
        </p:txBody>
      </p:sp>
      <p:sp>
        <p:nvSpPr>
          <p:cNvPr id="4" name="Subtitle 2">
            <a:extLst>
              <a:ext uri="{FF2B5EF4-FFF2-40B4-BE49-F238E27FC236}">
                <a16:creationId xmlns:a16="http://schemas.microsoft.com/office/drawing/2014/main" xmlns="" id="{C4C0177E-F282-4CF8-B203-519BACC55EE1}"/>
              </a:ext>
            </a:extLst>
          </p:cNvPr>
          <p:cNvSpPr txBox="1">
            <a:spLocks/>
          </p:cNvSpPr>
          <p:nvPr/>
        </p:nvSpPr>
        <p:spPr>
          <a:xfrm>
            <a:off x="838200" y="1825625"/>
            <a:ext cx="6425242" cy="4939289"/>
          </a:xfrm>
          <a:prstGeom prst="rect">
            <a:avLst/>
          </a:prstGeom>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original Art Hall was contracted in 1900 and later burnt in 1936.</a:t>
            </a:r>
          </a:p>
          <a:p>
            <a:r>
              <a:rPr lang="en-US" dirty="0"/>
              <a:t>The current facility was constructed sometime soon after.</a:t>
            </a:r>
          </a:p>
          <a:p>
            <a:r>
              <a:rPr lang="en-US" dirty="0"/>
              <a:t>The land, and presumably building, were purchased by the City from the Platteville Fair Association as part of a land acquisition in 1959.  The land was purchased for public, recreational, or educational purposes.</a:t>
            </a:r>
          </a:p>
          <a:p>
            <a:r>
              <a:rPr lang="en-US" dirty="0"/>
              <a:t>Outdoor canopy was added </a:t>
            </a:r>
            <a:r>
              <a:rPr lang="en-US" dirty="0" smtClean="0"/>
              <a:t>onto the </a:t>
            </a:r>
            <a:r>
              <a:rPr lang="en-US" dirty="0"/>
              <a:t>structure in 1984.</a:t>
            </a:r>
          </a:p>
          <a:p>
            <a:pPr marL="0" indent="0">
              <a:buNone/>
            </a:pPr>
            <a:endParaRPr lang="en-US" dirty="0"/>
          </a:p>
        </p:txBody>
      </p:sp>
      <p:pic>
        <p:nvPicPr>
          <p:cNvPr id="3" name="Picture 2">
            <a:extLst>
              <a:ext uri="{FF2B5EF4-FFF2-40B4-BE49-F238E27FC236}">
                <a16:creationId xmlns:a16="http://schemas.microsoft.com/office/drawing/2014/main" xmlns="" id="{E8B198F2-BDE3-4D6E-B840-F6A4D422F6B6}"/>
              </a:ext>
            </a:extLst>
          </p:cNvPr>
          <p:cNvPicPr>
            <a:picLocks noChangeAspect="1"/>
          </p:cNvPicPr>
          <p:nvPr/>
        </p:nvPicPr>
        <p:blipFill>
          <a:blip r:embed="rId2" cstate="print"/>
          <a:stretch>
            <a:fillRect/>
          </a:stretch>
        </p:blipFill>
        <p:spPr>
          <a:xfrm>
            <a:off x="7760754" y="1825625"/>
            <a:ext cx="3874986" cy="4429641"/>
          </a:xfrm>
          <a:prstGeom prst="rect">
            <a:avLst/>
          </a:prstGeom>
        </p:spPr>
      </p:pic>
    </p:spTree>
    <p:extLst>
      <p:ext uri="{BB962C8B-B14F-4D97-AF65-F5344CB8AC3E}">
        <p14:creationId xmlns:p14="http://schemas.microsoft.com/office/powerpoint/2010/main" xmlns="" val="2798284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2C335-9DB6-4984-B96A-CA5E0A9553F7}"/>
              </a:ext>
            </a:extLst>
          </p:cNvPr>
          <p:cNvSpPr>
            <a:spLocks noGrp="1"/>
          </p:cNvSpPr>
          <p:nvPr>
            <p:ph type="title"/>
          </p:nvPr>
        </p:nvSpPr>
        <p:spPr/>
        <p:txBody>
          <a:bodyPr>
            <a:normAutofit/>
          </a:bodyPr>
          <a:lstStyle/>
          <a:p>
            <a:pPr algn="ctr"/>
            <a:r>
              <a:rPr lang="en-US" sz="5400" b="1" dirty="0">
                <a:solidFill>
                  <a:srgbClr val="0070C0"/>
                </a:solidFill>
              </a:rPr>
              <a:t>Current Usage</a:t>
            </a:r>
          </a:p>
        </p:txBody>
      </p:sp>
      <p:sp>
        <p:nvSpPr>
          <p:cNvPr id="4" name="Subtitle 2">
            <a:extLst>
              <a:ext uri="{FF2B5EF4-FFF2-40B4-BE49-F238E27FC236}">
                <a16:creationId xmlns:a16="http://schemas.microsoft.com/office/drawing/2014/main" xmlns="" id="{C4C0177E-F282-4CF8-B203-519BACC55EE1}"/>
              </a:ext>
            </a:extLst>
          </p:cNvPr>
          <p:cNvSpPr txBox="1">
            <a:spLocks/>
          </p:cNvSpPr>
          <p:nvPr/>
        </p:nvSpPr>
        <p:spPr>
          <a:xfrm>
            <a:off x="838200" y="1825625"/>
            <a:ext cx="11222182" cy="4939289"/>
          </a:xfrm>
          <a:prstGeom prst="rect">
            <a:avLst/>
          </a:prstGeom>
        </p:spPr>
        <p:txBody>
          <a:bodyPr vert="horz" lIns="91440" tIns="45720" rIns="91440" bIns="45720" numCol="2"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Family Reunions</a:t>
            </a:r>
          </a:p>
          <a:p>
            <a:r>
              <a:rPr lang="en-US" dirty="0"/>
              <a:t>Graduation Parties</a:t>
            </a:r>
          </a:p>
          <a:p>
            <a:r>
              <a:rPr lang="en-US" dirty="0"/>
              <a:t>Wedding Receptions</a:t>
            </a:r>
          </a:p>
          <a:p>
            <a:r>
              <a:rPr lang="en-US" dirty="0"/>
              <a:t>Business Gatherings</a:t>
            </a:r>
          </a:p>
          <a:p>
            <a:r>
              <a:rPr lang="en-US" dirty="0"/>
              <a:t>Church Groups</a:t>
            </a:r>
          </a:p>
          <a:p>
            <a:r>
              <a:rPr lang="en-US" dirty="0"/>
              <a:t>Auctions</a:t>
            </a:r>
          </a:p>
          <a:p>
            <a:r>
              <a:rPr lang="en-US" dirty="0"/>
              <a:t>Southwest Health Berry Fest</a:t>
            </a:r>
          </a:p>
          <a:p>
            <a:r>
              <a:rPr lang="en-US" dirty="0"/>
              <a:t>Dairy Days</a:t>
            </a:r>
          </a:p>
          <a:p>
            <a:r>
              <a:rPr lang="en-US" dirty="0"/>
              <a:t>Jaycees Easter Egg Hunt</a:t>
            </a:r>
          </a:p>
          <a:p>
            <a:endParaRPr lang="en-US" dirty="0"/>
          </a:p>
          <a:p>
            <a:endParaRPr lang="en-US" dirty="0"/>
          </a:p>
          <a:p>
            <a:r>
              <a:rPr lang="en-US" dirty="0"/>
              <a:t>Jaycees Haunted House</a:t>
            </a:r>
          </a:p>
          <a:p>
            <a:r>
              <a:rPr lang="en-US" dirty="0"/>
              <a:t>Kiwanis Chicken Dinner</a:t>
            </a:r>
          </a:p>
          <a:p>
            <a:r>
              <a:rPr lang="en-US" dirty="0"/>
              <a:t>Platteville Horseshoe Association State Tournament</a:t>
            </a:r>
          </a:p>
          <a:p>
            <a:r>
              <a:rPr lang="en-US" dirty="0"/>
              <a:t>UW-Platteville Groups</a:t>
            </a:r>
          </a:p>
          <a:p>
            <a:r>
              <a:rPr lang="en-US" dirty="0"/>
              <a:t>School District Groups</a:t>
            </a:r>
          </a:p>
          <a:p>
            <a:r>
              <a:rPr lang="en-US" dirty="0"/>
              <a:t>Girl Scouts</a:t>
            </a:r>
          </a:p>
          <a:p>
            <a:r>
              <a:rPr lang="en-US" dirty="0"/>
              <a:t>Ice Cream Social</a:t>
            </a:r>
          </a:p>
          <a:p>
            <a:r>
              <a:rPr lang="en-US" dirty="0"/>
              <a:t>Fire Department Picnic</a:t>
            </a:r>
          </a:p>
          <a:p>
            <a:endParaRPr lang="en-US" dirty="0"/>
          </a:p>
          <a:p>
            <a:endParaRPr lang="en-US" dirty="0"/>
          </a:p>
        </p:txBody>
      </p:sp>
    </p:spTree>
    <p:extLst>
      <p:ext uri="{BB962C8B-B14F-4D97-AF65-F5344CB8AC3E}">
        <p14:creationId xmlns:p14="http://schemas.microsoft.com/office/powerpoint/2010/main" xmlns="" val="276717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4">
                                            <p:txEl>
                                              <p:pRg st="11" end="11"/>
                                            </p:txEl>
                                          </p:spTgt>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0"/>
                                          </p:stCondLst>
                                        </p:cTn>
                                        <p:tgtEl>
                                          <p:spTgt spid="4">
                                            <p:txEl>
                                              <p:pRg st="13" end="13"/>
                                            </p:txEl>
                                          </p:spTgt>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nodeType="afterEffect">
                                  <p:stCondLst>
                                    <p:cond delay="500"/>
                                  </p:stCondLst>
                                  <p:childTnLst>
                                    <p:set>
                                      <p:cBhvr>
                                        <p:cTn id="42" dur="1" fill="hold">
                                          <p:stCondLst>
                                            <p:cond delay="0"/>
                                          </p:stCondLst>
                                        </p:cTn>
                                        <p:tgtEl>
                                          <p:spTgt spid="4">
                                            <p:txEl>
                                              <p:pRg st="14" end="14"/>
                                            </p:txEl>
                                          </p:spTgt>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nodeType="afterEffect">
                                  <p:stCondLst>
                                    <p:cond delay="500"/>
                                  </p:stCondLst>
                                  <p:childTnLst>
                                    <p:set>
                                      <p:cBhvr>
                                        <p:cTn id="45" dur="1" fill="hold">
                                          <p:stCondLst>
                                            <p:cond delay="0"/>
                                          </p:stCondLst>
                                        </p:cTn>
                                        <p:tgtEl>
                                          <p:spTgt spid="4">
                                            <p:txEl>
                                              <p:pRg st="15" end="15"/>
                                            </p:txEl>
                                          </p:spTgt>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nodeType="afterEffect">
                                  <p:stCondLst>
                                    <p:cond delay="500"/>
                                  </p:stCondLst>
                                  <p:childTnLst>
                                    <p:set>
                                      <p:cBhvr>
                                        <p:cTn id="48" dur="1" fill="hold">
                                          <p:stCondLst>
                                            <p:cond delay="0"/>
                                          </p:stCondLst>
                                        </p:cTn>
                                        <p:tgtEl>
                                          <p:spTgt spid="4">
                                            <p:txEl>
                                              <p:pRg st="16" end="16"/>
                                            </p:txEl>
                                          </p:spTgt>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nodeType="afterEffect">
                                  <p:stCondLst>
                                    <p:cond delay="500"/>
                                  </p:stCondLst>
                                  <p:childTnLst>
                                    <p:set>
                                      <p:cBhvr>
                                        <p:cTn id="51" dur="1" fill="hold">
                                          <p:stCondLst>
                                            <p:cond delay="0"/>
                                          </p:stCondLst>
                                        </p:cTn>
                                        <p:tgtEl>
                                          <p:spTgt spid="4">
                                            <p:txEl>
                                              <p:pRg st="17" end="17"/>
                                            </p:txEl>
                                          </p:spTgt>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nodeType="afterEffect">
                                  <p:stCondLst>
                                    <p:cond delay="500"/>
                                  </p:stCondLst>
                                  <p:childTnLst>
                                    <p:set>
                                      <p:cBhvr>
                                        <p:cTn id="54"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CC3C072-4142-4800-A26B-05F743F135D5}"/>
              </a:ext>
            </a:extLst>
          </p:cNvPr>
          <p:cNvSpPr>
            <a:spLocks noGrp="1"/>
          </p:cNvSpPr>
          <p:nvPr>
            <p:ph type="subTitle" idx="1"/>
          </p:nvPr>
        </p:nvSpPr>
        <p:spPr/>
        <p:txBody>
          <a:bodyPr/>
          <a:lstStyle/>
          <a:p>
            <a:endParaRPr lang="en-US" dirty="0"/>
          </a:p>
        </p:txBody>
      </p:sp>
      <p:pic>
        <p:nvPicPr>
          <p:cNvPr id="8" name="Picture 7">
            <a:extLst>
              <a:ext uri="{FF2B5EF4-FFF2-40B4-BE49-F238E27FC236}">
                <a16:creationId xmlns:a16="http://schemas.microsoft.com/office/drawing/2014/main" xmlns="" id="{BED5FDBC-948A-44E5-AE9F-E8A7ABA15E2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9026" y="252412"/>
            <a:ext cx="9525000" cy="6353175"/>
          </a:xfrm>
          <a:prstGeom prst="rect">
            <a:avLst/>
          </a:prstGeom>
        </p:spPr>
      </p:pic>
      <p:sp>
        <p:nvSpPr>
          <p:cNvPr id="9" name="Subtitle 2">
            <a:extLst>
              <a:ext uri="{FF2B5EF4-FFF2-40B4-BE49-F238E27FC236}">
                <a16:creationId xmlns:a16="http://schemas.microsoft.com/office/drawing/2014/main" xmlns="" id="{D71BA174-784B-47D5-A1D5-D195362BB262}"/>
              </a:ext>
            </a:extLst>
          </p:cNvPr>
          <p:cNvSpPr txBox="1">
            <a:spLocks/>
          </p:cNvSpPr>
          <p:nvPr/>
        </p:nvSpPr>
        <p:spPr>
          <a:xfrm>
            <a:off x="8296103" y="1330033"/>
            <a:ext cx="3713018" cy="45595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a:t>2016</a:t>
            </a:r>
            <a:br>
              <a:rPr lang="en-US" sz="6000" b="1" dirty="0"/>
            </a:br>
            <a:r>
              <a:rPr lang="en-US" b="1" dirty="0"/>
              <a:t>JUNE, JULY, AUGUST &amp; SEPT</a:t>
            </a:r>
            <a:endParaRPr lang="en-US" sz="8000" b="1" dirty="0"/>
          </a:p>
          <a:p>
            <a:endParaRPr lang="en-US" dirty="0"/>
          </a:p>
          <a:p>
            <a:r>
              <a:rPr lang="en-US" dirty="0"/>
              <a:t>38 Total Rentals</a:t>
            </a:r>
          </a:p>
          <a:p>
            <a:endParaRPr lang="en-US" dirty="0"/>
          </a:p>
          <a:p>
            <a:r>
              <a:rPr lang="en-US" dirty="0"/>
              <a:t>23 of 32 </a:t>
            </a:r>
            <a:br>
              <a:rPr lang="en-US" dirty="0"/>
            </a:br>
            <a:r>
              <a:rPr lang="en-US" dirty="0"/>
              <a:t>Saturdays &amp; Sundays</a:t>
            </a:r>
          </a:p>
          <a:p>
            <a:endParaRPr lang="en-US" dirty="0"/>
          </a:p>
          <a:p>
            <a:endParaRPr lang="en-US" dirty="0"/>
          </a:p>
        </p:txBody>
      </p:sp>
    </p:spTree>
    <p:extLst>
      <p:ext uri="{BB962C8B-B14F-4D97-AF65-F5344CB8AC3E}">
        <p14:creationId xmlns:p14="http://schemas.microsoft.com/office/powerpoint/2010/main" xmlns="" val="2998136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CC3C072-4142-4800-A26B-05F743F135D5}"/>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xmlns="" id="{38AC581F-B302-453C-9DFA-D68E0E8E3C3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9036" y="252412"/>
            <a:ext cx="9525000" cy="6353175"/>
          </a:xfrm>
          <a:prstGeom prst="rect">
            <a:avLst/>
          </a:prstGeom>
        </p:spPr>
      </p:pic>
      <p:sp>
        <p:nvSpPr>
          <p:cNvPr id="7" name="Subtitle 2">
            <a:extLst>
              <a:ext uri="{FF2B5EF4-FFF2-40B4-BE49-F238E27FC236}">
                <a16:creationId xmlns:a16="http://schemas.microsoft.com/office/drawing/2014/main" xmlns="" id="{E7D89602-A06F-40F9-929D-C44DC252ABCD}"/>
              </a:ext>
            </a:extLst>
          </p:cNvPr>
          <p:cNvSpPr txBox="1">
            <a:spLocks/>
          </p:cNvSpPr>
          <p:nvPr/>
        </p:nvSpPr>
        <p:spPr>
          <a:xfrm>
            <a:off x="8296103" y="1330033"/>
            <a:ext cx="3713018" cy="45595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a:t>2017</a:t>
            </a:r>
            <a:br>
              <a:rPr lang="en-US" sz="6000" b="1" dirty="0"/>
            </a:br>
            <a:r>
              <a:rPr lang="en-US" b="1" dirty="0"/>
              <a:t>JUNE, JULY, AUGUST &amp; SEPT</a:t>
            </a:r>
            <a:endParaRPr lang="en-US" sz="8000" b="1" dirty="0"/>
          </a:p>
          <a:p>
            <a:endParaRPr lang="en-US" dirty="0"/>
          </a:p>
          <a:p>
            <a:r>
              <a:rPr lang="en-US" dirty="0"/>
              <a:t>44 Total Rentals</a:t>
            </a:r>
          </a:p>
          <a:p>
            <a:endParaRPr lang="en-US" dirty="0"/>
          </a:p>
          <a:p>
            <a:r>
              <a:rPr lang="en-US" dirty="0"/>
              <a:t>27 of 34 </a:t>
            </a:r>
            <a:br>
              <a:rPr lang="en-US" dirty="0"/>
            </a:br>
            <a:r>
              <a:rPr lang="en-US" dirty="0"/>
              <a:t>Saturdays &amp; Sundays</a:t>
            </a:r>
          </a:p>
          <a:p>
            <a:endParaRPr lang="en-US" dirty="0"/>
          </a:p>
          <a:p>
            <a:endParaRPr lang="en-US" dirty="0"/>
          </a:p>
        </p:txBody>
      </p:sp>
    </p:spTree>
    <p:extLst>
      <p:ext uri="{BB962C8B-B14F-4D97-AF65-F5344CB8AC3E}">
        <p14:creationId xmlns:p14="http://schemas.microsoft.com/office/powerpoint/2010/main" xmlns="" val="3790149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B04BA59-5739-4CFF-BC2B-40A0D805EE2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9030" y="252412"/>
            <a:ext cx="9525000" cy="6353175"/>
          </a:xfrm>
          <a:prstGeom prst="rect">
            <a:avLst/>
          </a:prstGeom>
        </p:spPr>
      </p:pic>
      <p:sp>
        <p:nvSpPr>
          <p:cNvPr id="3" name="Subtitle 2">
            <a:extLst>
              <a:ext uri="{FF2B5EF4-FFF2-40B4-BE49-F238E27FC236}">
                <a16:creationId xmlns:a16="http://schemas.microsoft.com/office/drawing/2014/main" xmlns="" id="{8CC3C072-4142-4800-A26B-05F743F135D5}"/>
              </a:ext>
            </a:extLst>
          </p:cNvPr>
          <p:cNvSpPr>
            <a:spLocks noGrp="1"/>
          </p:cNvSpPr>
          <p:nvPr>
            <p:ph type="subTitle" idx="1"/>
          </p:nvPr>
        </p:nvSpPr>
        <p:spPr>
          <a:xfrm>
            <a:off x="8296103" y="1330033"/>
            <a:ext cx="3713018" cy="4559531"/>
          </a:xfrm>
        </p:spPr>
        <p:txBody>
          <a:bodyPr/>
          <a:lstStyle/>
          <a:p>
            <a:r>
              <a:rPr lang="en-US" sz="6000" b="1" dirty="0"/>
              <a:t>2018</a:t>
            </a:r>
            <a:br>
              <a:rPr lang="en-US" sz="6000" b="1" dirty="0"/>
            </a:br>
            <a:r>
              <a:rPr lang="en-US" b="1" dirty="0"/>
              <a:t>JUNE, JULY, AUGUST &amp; SEPT</a:t>
            </a:r>
            <a:endParaRPr lang="en-US" sz="8000" b="1" dirty="0"/>
          </a:p>
          <a:p>
            <a:endParaRPr lang="en-US" dirty="0"/>
          </a:p>
          <a:p>
            <a:r>
              <a:rPr lang="en-US" dirty="0"/>
              <a:t>44 Total Rentals</a:t>
            </a:r>
          </a:p>
          <a:p>
            <a:endParaRPr lang="en-US" dirty="0"/>
          </a:p>
          <a:p>
            <a:r>
              <a:rPr lang="en-US" dirty="0"/>
              <a:t>26 of 34 </a:t>
            </a:r>
            <a:br>
              <a:rPr lang="en-US" dirty="0"/>
            </a:br>
            <a:r>
              <a:rPr lang="en-US" dirty="0"/>
              <a:t>Saturdays &amp; Sundays</a:t>
            </a:r>
          </a:p>
          <a:p>
            <a:endParaRPr lang="en-US" dirty="0"/>
          </a:p>
          <a:p>
            <a:endParaRPr lang="en-US" dirty="0"/>
          </a:p>
        </p:txBody>
      </p:sp>
    </p:spTree>
    <p:extLst>
      <p:ext uri="{BB962C8B-B14F-4D97-AF65-F5344CB8AC3E}">
        <p14:creationId xmlns:p14="http://schemas.microsoft.com/office/powerpoint/2010/main" xmlns="" val="1269515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11882</TotalTime>
  <Words>864</Words>
  <Application>Microsoft Office PowerPoint</Application>
  <PresentationFormat>Custom</PresentationFormat>
  <Paragraphs>161</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ART HALL</vt:lpstr>
      <vt:lpstr>Welcome &amp; Thank you!</vt:lpstr>
      <vt:lpstr>Slide 3</vt:lpstr>
      <vt:lpstr>Slide 4</vt:lpstr>
      <vt:lpstr>A Brief History</vt:lpstr>
      <vt:lpstr>Current Usage</vt:lpstr>
      <vt:lpstr>Slide 7</vt:lpstr>
      <vt:lpstr>Slide 8</vt:lpstr>
      <vt:lpstr>Slide 9</vt:lpstr>
      <vt:lpstr>What issues are limiting the usefulness of the current Art Hall…</vt:lpstr>
      <vt:lpstr>Structural Issues</vt:lpstr>
      <vt:lpstr>Slide 12</vt:lpstr>
      <vt:lpstr>Structural Issues</vt:lpstr>
      <vt:lpstr>Cosmetic &amp; Structural Issues</vt:lpstr>
      <vt:lpstr>Structural Issues</vt:lpstr>
      <vt:lpstr>Slide 16</vt:lpstr>
      <vt:lpstr>Slide 17</vt:lpstr>
      <vt:lpstr>Can the existing facility be repaired…</vt:lpstr>
      <vt:lpstr>What features would we want in a  new facility…</vt:lpstr>
      <vt:lpstr>Slide 20</vt:lpstr>
      <vt:lpstr>Slide 21</vt:lpstr>
      <vt:lpstr>Slide 22</vt:lpstr>
      <vt:lpstr>Slide 23</vt:lpstr>
      <vt:lpstr>Slide 24</vt:lpstr>
      <vt:lpstr>Slide 25</vt:lpstr>
      <vt:lpstr>Slide 26</vt:lpstr>
      <vt:lpstr>Slide 27</vt:lpstr>
      <vt:lpstr>Slide 28</vt:lpstr>
      <vt:lpstr>Slide 29</vt:lpstr>
      <vt:lpstr>Slide 30</vt:lpstr>
      <vt:lpstr>Questions/Comments</vt:lpstr>
      <vt:lpstr>Next steps…</vt:lpstr>
      <vt:lpstr>Next steps…</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Peters</dc:creator>
  <cp:lastModifiedBy>Deb</cp:lastModifiedBy>
  <cp:revision>59</cp:revision>
  <cp:lastPrinted>2018-09-17T21:13:27Z</cp:lastPrinted>
  <dcterms:created xsi:type="dcterms:W3CDTF">2018-08-29T20:19:45Z</dcterms:created>
  <dcterms:modified xsi:type="dcterms:W3CDTF">2009-08-20T05:28:02Z</dcterms:modified>
</cp:coreProperties>
</file>